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3.xml" ContentType="application/vnd.openxmlformats-officedocument.presentationml.notesSlide+xml"/>
  <Override PartName="/ppt/tags/tag80.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81.xml" ContentType="application/vnd.openxmlformats-officedocument.presentationml.tags+xml"/>
  <Override PartName="/ppt/notesSlides/notesSlide8.xml" ContentType="application/vnd.openxmlformats-officedocument.presentationml.notesSlide+xml"/>
  <Override PartName="/ppt/tags/tag82.xml" ContentType="application/vnd.openxmlformats-officedocument.presentationml.tags+xml"/>
  <Override PartName="/ppt/notesSlides/notesSlide9.xml" ContentType="application/vnd.openxmlformats-officedocument.presentationml.notesSlide+xml"/>
  <Override PartName="/ppt/tags/tag83.xml" ContentType="application/vnd.openxmlformats-officedocument.presentationml.tags+xml"/>
  <Override PartName="/ppt/notesSlides/notesSlide10.xml" ContentType="application/vnd.openxmlformats-officedocument.presentationml.notesSlide+xml"/>
  <Override PartName="/ppt/tags/tag84.xml" ContentType="application/vnd.openxmlformats-officedocument.presentationml.tags+xml"/>
  <Override PartName="/ppt/notesSlides/notesSlide11.xml" ContentType="application/vnd.openxmlformats-officedocument.presentationml.notesSlide+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notesSlides/notesSlide13.xml" ContentType="application/vnd.openxmlformats-officedocument.presentationml.notesSlide+xml"/>
  <Override PartName="/ppt/tags/tag87.xml" ContentType="application/vnd.openxmlformats-officedocument.presentationml.tags+xml"/>
  <Override PartName="/ppt/notesSlides/notesSlide14.xml" ContentType="application/vnd.openxmlformats-officedocument.presentationml.notesSlide+xml"/>
  <Override PartName="/ppt/tags/tag88.xml" ContentType="application/vnd.openxmlformats-officedocument.presentationml.tags+xml"/>
  <Override PartName="/ppt/notesSlides/notesSlide15.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38"/>
  </p:notesMasterIdLst>
  <p:sldIdLst>
    <p:sldId id="257" r:id="rId3"/>
    <p:sldId id="305" r:id="rId4"/>
    <p:sldId id="306" r:id="rId5"/>
    <p:sldId id="307" r:id="rId6"/>
    <p:sldId id="304" r:id="rId7"/>
    <p:sldId id="303" r:id="rId8"/>
    <p:sldId id="308" r:id="rId9"/>
    <p:sldId id="309" r:id="rId10"/>
    <p:sldId id="258" r:id="rId11"/>
    <p:sldId id="271" r:id="rId12"/>
    <p:sldId id="259" r:id="rId13"/>
    <p:sldId id="262" r:id="rId14"/>
    <p:sldId id="263" r:id="rId15"/>
    <p:sldId id="260" r:id="rId16"/>
    <p:sldId id="265" r:id="rId17"/>
    <p:sldId id="264" r:id="rId18"/>
    <p:sldId id="266" r:id="rId19"/>
    <p:sldId id="267" r:id="rId20"/>
    <p:sldId id="268" r:id="rId21"/>
    <p:sldId id="269" r:id="rId22"/>
    <p:sldId id="311" r:id="rId23"/>
    <p:sldId id="310" r:id="rId24"/>
    <p:sldId id="313" r:id="rId25"/>
    <p:sldId id="315" r:id="rId26"/>
    <p:sldId id="314" r:id="rId27"/>
    <p:sldId id="312" r:id="rId28"/>
    <p:sldId id="316" r:id="rId29"/>
    <p:sldId id="273" r:id="rId30"/>
    <p:sldId id="261" r:id="rId31"/>
    <p:sldId id="286" r:id="rId32"/>
    <p:sldId id="287" r:id="rId33"/>
    <p:sldId id="288" r:id="rId34"/>
    <p:sldId id="289" r:id="rId35"/>
    <p:sldId id="290" r:id="rId36"/>
    <p:sldId id="291" r:id="rId37"/>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9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8F8F8"/>
    <a:srgbClr val="00566D"/>
    <a:srgbClr val="003C4C"/>
    <a:srgbClr val="46809F"/>
    <a:srgbClr val="84A7CB"/>
    <a:srgbClr val="DCDCDC"/>
    <a:srgbClr val="F0F0F0"/>
    <a:srgbClr val="E6E6E6"/>
    <a:srgbClr val="C8C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115" d="100"/>
          <a:sy n="115" d="100"/>
        </p:scale>
        <p:origin x="498" y="96"/>
      </p:cViewPr>
      <p:guideLst>
        <p:guide orient="horz" pos="2160"/>
        <p:guide pos="3893"/>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gs" Target="tags/tag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2024/7/15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5484141-1215-4D3A-B82E-F8E0FCD2EEE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5484141-1215-4D3A-B82E-F8E0FCD2EEE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5484141-1215-4D3A-B82E-F8E0FCD2EEE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5484141-1215-4D3A-B82E-F8E0FCD2EEE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5484141-1215-4D3A-B82E-F8E0FCD2EEE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783512-8490-4D34-AD30-BB551416EDFA}" type="slidenum">
              <a:rPr lang="zh-CN" altLang="en-US" smtClean="0"/>
              <a:t>22</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783512-8490-4D34-AD30-BB551416EDFA}" type="slidenum">
              <a:rPr lang="zh-CN" altLang="en-US" smtClean="0"/>
              <a:t>28</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5484141-1215-4D3A-B82E-F8E0FCD2EEE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5484141-1215-4D3A-B82E-F8E0FCD2EEE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5484141-1215-4D3A-B82E-F8E0FCD2EEE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5484141-1215-4D3A-B82E-F8E0FCD2EEE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5484141-1215-4D3A-B82E-F8E0FCD2EEE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5484141-1215-4D3A-B82E-F8E0FCD2EEE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783512-8490-4D34-AD30-BB551416EDFA}" type="slidenum">
              <a:rPr lang="zh-CN" altLang="en-US" smtClean="0"/>
              <a:t>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783512-8490-4D34-AD30-BB551416EDFA}" type="slidenum">
              <a:rPr lang="zh-CN" altLang="en-US" smtClean="0"/>
              <a:t>10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5484141-1215-4D3A-B82E-F8E0FCD2EEE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5484141-1215-4D3A-B82E-F8E0FCD2EEE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5484141-1215-4D3A-B82E-F8E0FCD2EEE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5484141-1215-4D3A-B82E-F8E0FCD2EEE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5484141-1215-4D3A-B82E-F8E0FCD2EEE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2024/7/15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2024/7/15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2024/7/15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由内容版式2">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B15757A-AA1E-4394-BCA5-18808975635E}" type="datetimeFigureOut">
              <a:rPr lang="zh-CN" altLang="en-US" smtClean="0"/>
              <a:t>2024/7/15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4828C2-094A-4040-9198-00C155931AC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B15757A-AA1E-4394-BCA5-18808975635E}" type="datetimeFigureOut">
              <a:rPr lang="zh-CN" altLang="en-US" smtClean="0"/>
              <a:t>2024/7/15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4828C2-094A-4040-9198-00C155931AC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B15757A-AA1E-4394-BCA5-18808975635E}" type="datetimeFigureOut">
              <a:rPr lang="zh-CN" altLang="en-US" smtClean="0"/>
              <a:t>2024/7/15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4828C2-094A-4040-9198-00C155931AC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B15757A-AA1E-4394-BCA5-18808975635E}" type="datetimeFigureOut">
              <a:rPr lang="zh-CN" altLang="en-US" smtClean="0"/>
              <a:t>2024/7/15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54828C2-094A-4040-9198-00C155931AC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B15757A-AA1E-4394-BCA5-18808975635E}" type="datetimeFigureOut">
              <a:rPr lang="zh-CN" altLang="en-US" smtClean="0"/>
              <a:t>2024/7/15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54828C2-094A-4040-9198-00C155931AC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B15757A-AA1E-4394-BCA5-18808975635E}" type="datetimeFigureOut">
              <a:rPr lang="zh-CN" altLang="en-US" smtClean="0"/>
              <a:t>2024/7/15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54828C2-094A-4040-9198-00C155931AC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15757A-AA1E-4394-BCA5-18808975635E}" type="datetimeFigureOut">
              <a:rPr lang="zh-CN" altLang="en-US" smtClean="0"/>
              <a:t>2024/7/15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54828C2-094A-4040-9198-00C155931AC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2024/7/15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B15757A-AA1E-4394-BCA5-18808975635E}" type="datetimeFigureOut">
              <a:rPr lang="zh-CN" altLang="en-US" smtClean="0"/>
              <a:t>2024/7/15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54828C2-094A-4040-9198-00C155931AC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B15757A-AA1E-4394-BCA5-18808975635E}" type="datetimeFigureOut">
              <a:rPr lang="zh-CN" altLang="en-US" smtClean="0"/>
              <a:t>2024/7/15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54828C2-094A-4040-9198-00C155931AC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B15757A-AA1E-4394-BCA5-18808975635E}" type="datetimeFigureOut">
              <a:rPr lang="zh-CN" altLang="en-US" smtClean="0"/>
              <a:t>2024/7/15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4828C2-094A-4040-9198-00C155931AC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B15757A-AA1E-4394-BCA5-18808975635E}" type="datetimeFigureOut">
              <a:rPr lang="zh-CN" altLang="en-US" smtClean="0"/>
              <a:t>2024/7/15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4828C2-094A-4040-9198-00C155931AC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2024/7/15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2024/7/15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2024/7/15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2024/7/15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2024/7/15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2024/7/15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2024/7/15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tags" Target="../tags/tag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20">
            <a:alphaModFix amt="50000"/>
          </a:blip>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2024/7/15</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000" b="-1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15757A-AA1E-4394-BCA5-18808975635E}" type="datetimeFigureOut">
              <a:rPr lang="zh-CN" altLang="en-US" smtClean="0"/>
              <a:t>2024/7/15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4828C2-094A-4040-9198-00C155931AC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80.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1.xml"/><Relationship Id="rId5" Type="http://schemas.microsoft.com/office/2007/relationships/hdphoto" Target="../media/hdphoto2.wdp"/><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2.xml"/><Relationship Id="rId5" Type="http://schemas.microsoft.com/office/2007/relationships/hdphoto" Target="../media/hdphoto2.wdp"/><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83.xml"/><Relationship Id="rId5" Type="http://schemas.microsoft.com/office/2007/relationships/hdphoto" Target="../media/hdphoto2.wdp"/><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4.xml"/><Relationship Id="rId5" Type="http://schemas.microsoft.com/office/2007/relationships/hdphoto" Target="../media/hdphoto2.wdp"/><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85.xml"/><Relationship Id="rId5" Type="http://schemas.microsoft.com/office/2007/relationships/hdphoto" Target="../media/hdphoto2.wdp"/><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86.xml"/><Relationship Id="rId5" Type="http://schemas.microsoft.com/office/2007/relationships/hdphoto" Target="../media/hdphoto2.wdp"/><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87.xml"/><Relationship Id="rId5" Type="http://schemas.microsoft.com/office/2007/relationships/hdphoto" Target="../media/hdphoto2.wdp"/><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88.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xml"/><Relationship Id="rId1" Type="http://schemas.openxmlformats.org/officeDocument/2006/relationships/tags" Target="../tags/tag91.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xml"/><Relationship Id="rId1" Type="http://schemas.openxmlformats.org/officeDocument/2006/relationships/tags" Target="../tags/tag93.xml"/><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95.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8.png"/><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9.png"/><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7.xml"/><Relationship Id="rId1" Type="http://schemas.openxmlformats.org/officeDocument/2006/relationships/tags" Target="../tags/tag66.xml"/><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slideLayout" Target="../slideLayouts/slideLayout12.xml"/><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tags" Target="../tags/tag79.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tags" Target="../tags/tag78.xml"/><Relationship Id="rId5" Type="http://schemas.openxmlformats.org/officeDocument/2006/relationships/tags" Target="../tags/tag72.xml"/><Relationship Id="rId10" Type="http://schemas.openxmlformats.org/officeDocument/2006/relationships/tags" Target="../tags/tag77.xml"/><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BEBA8EAE-BF5A-486C-A8C5-ECC9F3942E4B}">
                <a14:imgProps xmlns:a14="http://schemas.microsoft.com/office/drawing/2010/main">
                  <a14:imgLayer r:embed="rId4">
                    <a14:imgEffect>
                      <a14:artisticTexturizer/>
                    </a14:imgEffect>
                    <a14:imgEffect>
                      <a14:backgroundRemoval t="0" b="100000" l="23313" r="76063">
                        <a14:foregroundMark x1="25625" y1="43430" x2="25063" y2="64922"/>
                        <a14:foregroundMark x1="24438" y1="50891" x2="24250" y2="63586"/>
                        <a14:foregroundMark x1="75313" y1="29065" x2="74563" y2="40312"/>
                      </a14:backgroundRemoval>
                    </a14:imgEffect>
                  </a14:imgLayer>
                </a14:imgProps>
              </a:ext>
              <a:ext uri="{28A0092B-C50C-407E-A947-70E740481C1C}">
                <a14:useLocalDpi xmlns:a14="http://schemas.microsoft.com/office/drawing/2010/main" val="0"/>
              </a:ext>
            </a:extLst>
          </a:blip>
          <a:srcRect l="23578" t="47075" r="23895"/>
          <a:stretch>
            <a:fillRect/>
          </a:stretch>
        </p:blipFill>
        <p:spPr>
          <a:xfrm>
            <a:off x="0" y="-15766"/>
            <a:ext cx="12192000" cy="6873766"/>
          </a:xfrm>
          <a:prstGeom prst="rect">
            <a:avLst/>
          </a:prstGeom>
        </p:spPr>
      </p:pic>
      <p:sp>
        <p:nvSpPr>
          <p:cNvPr id="6" name="矩形 5"/>
          <p:cNvSpPr/>
          <p:nvPr/>
        </p:nvSpPr>
        <p:spPr>
          <a:xfrm>
            <a:off x="1" y="204952"/>
            <a:ext cx="12191999" cy="643159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ctrTitle"/>
          </p:nvPr>
        </p:nvSpPr>
        <p:spPr>
          <a:xfrm>
            <a:off x="0" y="2251075"/>
            <a:ext cx="12192000" cy="2234565"/>
          </a:xfrm>
          <a:gradFill>
            <a:gsLst>
              <a:gs pos="0">
                <a:schemeClr val="accent1">
                  <a:lumMod val="20000"/>
                  <a:lumOff val="80000"/>
                  <a:alpha val="70000"/>
                </a:schemeClr>
              </a:gs>
              <a:gs pos="8000">
                <a:schemeClr val="accent1">
                  <a:lumMod val="45000"/>
                  <a:lumOff val="55000"/>
                </a:schemeClr>
              </a:gs>
              <a:gs pos="52000">
                <a:srgbClr val="00566D"/>
              </a:gs>
            </a:gsLst>
            <a:lin ang="10800000" scaled="1"/>
          </a:gradFill>
        </p:spPr>
        <p:txBody>
          <a:bodyPr anchor="ctr"/>
          <a:lstStyle/>
          <a:p>
            <a:pPr marL="0" indent="0">
              <a:lnSpc>
                <a:spcPct val="100000"/>
              </a:lnSpc>
              <a:spcBef>
                <a:spcPts val="0"/>
              </a:spcBef>
            </a:pPr>
            <a:r>
              <a:rPr sz="4800" b="1" dirty="0">
                <a:solidFill>
                  <a:schemeClr val="bg1"/>
                </a:solidFill>
              </a:rPr>
              <a:t>职前教师关键能力内涵、</a:t>
            </a:r>
            <a:r>
              <a:rPr lang="zh-CN" sz="4800" b="1" dirty="0">
                <a:solidFill>
                  <a:schemeClr val="bg1"/>
                </a:solidFill>
              </a:rPr>
              <a:t>现状</a:t>
            </a:r>
            <a:r>
              <a:rPr sz="4800" b="1" dirty="0">
                <a:solidFill>
                  <a:schemeClr val="bg1"/>
                </a:solidFill>
              </a:rPr>
              <a:t>及发展策略</a:t>
            </a:r>
          </a:p>
        </p:txBody>
      </p:sp>
      <p:sp>
        <p:nvSpPr>
          <p:cNvPr id="3" name="副标题 2"/>
          <p:cNvSpPr>
            <a:spLocks noGrp="1"/>
          </p:cNvSpPr>
          <p:nvPr>
            <p:ph type="subTitle" idx="1"/>
          </p:nvPr>
        </p:nvSpPr>
        <p:spPr>
          <a:xfrm>
            <a:off x="3382645" y="4967605"/>
            <a:ext cx="5426710" cy="854710"/>
          </a:xfrm>
        </p:spPr>
        <p:txBody>
          <a:bodyPr>
            <a:noAutofit/>
          </a:bodyPr>
          <a:lstStyle/>
          <a:p>
            <a:pPr algn="ctr"/>
            <a:r>
              <a:rPr lang="zh-CN" altLang="en-US" dirty="0">
                <a:solidFill>
                  <a:srgbClr val="00566D"/>
                </a:solidFill>
                <a:latin typeface="微软雅黑" panose="020B0503020204020204" charset="-122"/>
                <a:ea typeface="微软雅黑" panose="020B0503020204020204" charset="-122"/>
              </a:rPr>
              <a:t>汇报人：陈实</a:t>
            </a:r>
            <a:r>
              <a:rPr lang="en-US" altLang="zh-CN" dirty="0">
                <a:solidFill>
                  <a:srgbClr val="00566D"/>
                </a:solidFill>
                <a:latin typeface="微软雅黑" panose="020B0503020204020204" charset="-122"/>
                <a:ea typeface="微软雅黑" panose="020B0503020204020204" charset="-122"/>
              </a:rPr>
              <a:t> </a:t>
            </a:r>
            <a:r>
              <a:rPr lang="zh-CN" altLang="en-US" dirty="0">
                <a:solidFill>
                  <a:srgbClr val="00566D"/>
                </a:solidFill>
                <a:latin typeface="微软雅黑" panose="020B0503020204020204" charset="-122"/>
                <a:ea typeface="微软雅黑" panose="020B0503020204020204" charset="-122"/>
              </a:rPr>
              <a:t>教授</a:t>
            </a:r>
          </a:p>
          <a:p>
            <a:pPr algn="ctr"/>
            <a:r>
              <a:rPr lang="en-US" altLang="zh-CN" dirty="0">
                <a:solidFill>
                  <a:srgbClr val="00566D"/>
                </a:solidFill>
                <a:latin typeface="微软雅黑" panose="020B0503020204020204" charset="-122"/>
                <a:ea typeface="微软雅黑" panose="020B0503020204020204" charset="-122"/>
              </a:rPr>
              <a:t>2024</a:t>
            </a:r>
            <a:r>
              <a:rPr lang="zh-CN" altLang="en-US" dirty="0">
                <a:solidFill>
                  <a:srgbClr val="00566D"/>
                </a:solidFill>
                <a:latin typeface="微软雅黑" panose="020B0503020204020204" charset="-122"/>
                <a:ea typeface="微软雅黑" panose="020B0503020204020204" charset="-122"/>
              </a:rPr>
              <a:t>年</a:t>
            </a:r>
            <a:r>
              <a:rPr lang="en-US" altLang="zh-CN" dirty="0">
                <a:solidFill>
                  <a:srgbClr val="00566D"/>
                </a:solidFill>
                <a:latin typeface="微软雅黑" panose="020B0503020204020204" charset="-122"/>
                <a:ea typeface="微软雅黑" panose="020B0503020204020204" charset="-122"/>
              </a:rPr>
              <a:t>7</a:t>
            </a:r>
            <a:r>
              <a:rPr lang="zh-CN" altLang="en-US" dirty="0">
                <a:solidFill>
                  <a:srgbClr val="00566D"/>
                </a:solidFill>
                <a:latin typeface="微软雅黑" panose="020B0503020204020204" charset="-122"/>
                <a:ea typeface="微软雅黑" panose="020B0503020204020204" charset="-122"/>
              </a:rPr>
              <a:t>月</a:t>
            </a:r>
            <a:r>
              <a:rPr lang="en-US" altLang="zh-CN" dirty="0" smtClean="0">
                <a:solidFill>
                  <a:srgbClr val="00566D"/>
                </a:solidFill>
                <a:latin typeface="微软雅黑" panose="020B0503020204020204" charset="-122"/>
                <a:ea typeface="微软雅黑" panose="020B0503020204020204" charset="-122"/>
              </a:rPr>
              <a:t>16</a:t>
            </a:r>
            <a:r>
              <a:rPr lang="zh-CN" altLang="en-US" dirty="0" smtClean="0">
                <a:solidFill>
                  <a:srgbClr val="00566D"/>
                </a:solidFill>
                <a:latin typeface="微软雅黑" panose="020B0503020204020204" charset="-122"/>
                <a:ea typeface="微软雅黑" panose="020B0503020204020204" charset="-122"/>
              </a:rPr>
              <a:t>日</a:t>
            </a:r>
            <a:endParaRPr lang="zh-CN" altLang="en-US" dirty="0">
              <a:solidFill>
                <a:srgbClr val="00566D"/>
              </a:solidFill>
              <a:latin typeface="微软雅黑" panose="020B0503020204020204" charset="-122"/>
              <a:ea typeface="微软雅黑" panose="020B0503020204020204" charset="-122"/>
            </a:endParaRPr>
          </a:p>
        </p:txBody>
      </p:sp>
      <p:pic>
        <p:nvPicPr>
          <p:cNvPr id="4" name="图片 31" descr="http://ccnucity.ccnu.edu.cn/img/logo.png"/>
          <p:cNvPicPr>
            <a:picLocks noChangeAspect="1"/>
          </p:cNvPicPr>
          <p:nvPr/>
        </p:nvPicPr>
        <p:blipFill>
          <a:blip r:embed="rId5">
            <a:extLst>
              <a:ext uri="{28A0092B-C50C-407E-A947-70E740481C1C}">
                <a14:useLocalDpi xmlns:a14="http://schemas.microsoft.com/office/drawing/2010/main" val="0"/>
              </a:ext>
            </a:extLst>
          </a:blip>
          <a:srcRect t="-9046" r="50005"/>
          <a:stretch>
            <a:fillRect/>
          </a:stretch>
        </p:blipFill>
        <p:spPr>
          <a:xfrm>
            <a:off x="2781300" y="674370"/>
            <a:ext cx="3314700" cy="83439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9525" y="0"/>
            <a:ext cx="12201525" cy="6858000"/>
            <a:chOff x="650272" y="1028700"/>
            <a:chExt cx="10868628" cy="5207000"/>
          </a:xfrm>
        </p:grpSpPr>
        <p:sp>
          <p:nvSpPr>
            <p:cNvPr id="12" name="矩形 11"/>
            <p:cNvSpPr/>
            <p:nvPr/>
          </p:nvSpPr>
          <p:spPr>
            <a:xfrm>
              <a:off x="650272" y="1028700"/>
              <a:ext cx="3193142" cy="5207000"/>
            </a:xfrm>
            <a:prstGeom prst="rect">
              <a:avLst/>
            </a:prstGeom>
            <a:solidFill>
              <a:srgbClr val="005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Light" panose="020B0502040204020203" charset="-122"/>
                <a:cs typeface="+mn-cs"/>
              </a:endParaRPr>
            </a:p>
          </p:txBody>
        </p:sp>
        <p:sp>
          <p:nvSpPr>
            <p:cNvPr id="8" name="文本框 7"/>
            <p:cNvSpPr txBox="1"/>
            <p:nvPr/>
          </p:nvSpPr>
          <p:spPr>
            <a:xfrm>
              <a:off x="1814239" y="3177070"/>
              <a:ext cx="1596424" cy="910261"/>
            </a:xfrm>
            <a:prstGeom prst="rect">
              <a:avLst/>
            </a:prstGeom>
            <a:noFill/>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50" normalizeH="0" baseline="0" noProof="0" dirty="0">
                  <a:ln>
                    <a:noFill/>
                  </a:ln>
                  <a:solidFill>
                    <a:srgbClr val="FFFFFF"/>
                  </a:solidFill>
                  <a:effectLst/>
                  <a:uLnTx/>
                  <a:uFillTx/>
                  <a:latin typeface="微软雅黑" panose="020B0503020204020204" charset="-122"/>
                  <a:ea typeface="微软雅黑" panose="020B0503020204020204" charset="-122"/>
                  <a:cs typeface="+mn-cs"/>
                </a:rPr>
                <a:t>一</a:t>
              </a:r>
            </a:p>
          </p:txBody>
        </p:sp>
        <p:sp>
          <p:nvSpPr>
            <p:cNvPr id="23" name="图文框 22"/>
            <p:cNvSpPr/>
            <p:nvPr/>
          </p:nvSpPr>
          <p:spPr>
            <a:xfrm>
              <a:off x="1371599" y="1282700"/>
              <a:ext cx="10147301" cy="4699000"/>
            </a:xfrm>
            <a:prstGeom prst="frame">
              <a:avLst>
                <a:gd name="adj1" fmla="val 1148"/>
              </a:avLst>
            </a:prstGeom>
            <a:solidFill>
              <a:srgbClr val="006171"/>
            </a:solidFill>
            <a:ln>
              <a:solidFill>
                <a:srgbClr val="006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C0C0C"/>
                </a:solidFill>
                <a:effectLst/>
                <a:uLnTx/>
                <a:uFillTx/>
                <a:latin typeface="Arial" panose="020B0604020202020204"/>
                <a:ea typeface="微软雅黑 Light" panose="020B0502040204020203" charset="-122"/>
                <a:cs typeface="+mn-cs"/>
              </a:endParaRPr>
            </a:p>
          </p:txBody>
        </p:sp>
        <p:sp>
          <p:nvSpPr>
            <p:cNvPr id="26" name="任意多边形: 形状 25"/>
            <p:cNvSpPr/>
            <p:nvPr/>
          </p:nvSpPr>
          <p:spPr>
            <a:xfrm>
              <a:off x="1371600" y="1282700"/>
              <a:ext cx="2481943" cy="4699000"/>
            </a:xfrm>
            <a:custGeom>
              <a:avLst/>
              <a:gdLst>
                <a:gd name="connsiteX0" fmla="*/ 0 w 2481943"/>
                <a:gd name="connsiteY0" fmla="*/ 0 h 4699000"/>
                <a:gd name="connsiteX1" fmla="*/ 2481943 w 2481943"/>
                <a:gd name="connsiteY1" fmla="*/ 0 h 4699000"/>
                <a:gd name="connsiteX2" fmla="*/ 2481943 w 2481943"/>
                <a:gd name="connsiteY2" fmla="*/ 53945 h 4699000"/>
                <a:gd name="connsiteX3" fmla="*/ 53945 w 2481943"/>
                <a:gd name="connsiteY3" fmla="*/ 53945 h 4699000"/>
                <a:gd name="connsiteX4" fmla="*/ 53945 w 2481943"/>
                <a:gd name="connsiteY4" fmla="*/ 4645055 h 4699000"/>
                <a:gd name="connsiteX5" fmla="*/ 2481943 w 2481943"/>
                <a:gd name="connsiteY5" fmla="*/ 4645055 h 4699000"/>
                <a:gd name="connsiteX6" fmla="*/ 2481943 w 2481943"/>
                <a:gd name="connsiteY6" fmla="*/ 4699000 h 4699000"/>
                <a:gd name="connsiteX7" fmla="*/ 0 w 2481943"/>
                <a:gd name="connsiteY7" fmla="*/ 4699000 h 469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1943" h="4699000">
                  <a:moveTo>
                    <a:pt x="0" y="0"/>
                  </a:moveTo>
                  <a:lnTo>
                    <a:pt x="2481943" y="0"/>
                  </a:lnTo>
                  <a:lnTo>
                    <a:pt x="2481943" y="53945"/>
                  </a:lnTo>
                  <a:lnTo>
                    <a:pt x="53945" y="53945"/>
                  </a:lnTo>
                  <a:lnTo>
                    <a:pt x="53945" y="4645055"/>
                  </a:lnTo>
                  <a:lnTo>
                    <a:pt x="2481943" y="4645055"/>
                  </a:lnTo>
                  <a:lnTo>
                    <a:pt x="2481943" y="4699000"/>
                  </a:lnTo>
                  <a:lnTo>
                    <a:pt x="0" y="4699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Light" panose="020B0502040204020203" charset="-122"/>
                <a:cs typeface="+mn-cs"/>
              </a:endParaRPr>
            </a:p>
          </p:txBody>
        </p:sp>
      </p:grpSp>
      <p:sp>
        <p:nvSpPr>
          <p:cNvPr id="4" name="圆角矩形 28"/>
          <p:cNvSpPr/>
          <p:nvPr>
            <p:custDataLst>
              <p:tags r:id="rId1"/>
            </p:custDataLst>
          </p:nvPr>
        </p:nvSpPr>
        <p:spPr>
          <a:xfrm>
            <a:off x="3952240" y="2957830"/>
            <a:ext cx="7767955" cy="942340"/>
          </a:xfrm>
          <a:prstGeom prst="roundRect">
            <a:avLst/>
          </a:prstGeom>
          <a:noFill/>
          <a:ln w="28575">
            <a:solidFill>
              <a:srgbClr val="00566D"/>
            </a:solidFill>
          </a:ln>
          <a:effectLst>
            <a:reflection blurRad="6350" stA="52000" endA="300" endPos="35000" dir="5400000" sy="-100000" algn="bl" rotWithShape="0"/>
          </a:effectLst>
        </p:spPr>
        <p:style>
          <a:lnRef idx="2">
            <a:schemeClr val="accent1"/>
          </a:lnRef>
          <a:fillRef idx="1">
            <a:schemeClr val="lt1"/>
          </a:fillRef>
          <a:effectRef idx="0">
            <a:schemeClr val="accent1"/>
          </a:effectRef>
          <a:fontRef idx="minor">
            <a:schemeClr val="dk1"/>
          </a:fontRef>
        </p:style>
        <p:txBody>
          <a:bodyPr anchor="ctr"/>
          <a:lstStyle/>
          <a:p>
            <a:pPr algn="ctr"/>
            <a:r>
              <a:rPr sz="4000" b="1" noProof="1">
                <a:solidFill>
                  <a:srgbClr val="00566D"/>
                </a:solidFill>
                <a:latin typeface="Calibri" panose="020F0502020204030204" charset="0"/>
                <a:ea typeface="微软雅黑" panose="020B0503020204020204" charset="-122"/>
              </a:rPr>
              <a:t>职前教师关键能力的</a:t>
            </a:r>
            <a:r>
              <a:rPr lang="zh-CN" sz="4000" b="1" noProof="1">
                <a:solidFill>
                  <a:srgbClr val="00566D"/>
                </a:solidFill>
                <a:latin typeface="Calibri" panose="020F0502020204030204" charset="0"/>
                <a:ea typeface="微软雅黑" panose="020B0503020204020204" charset="-122"/>
              </a:rPr>
              <a:t>内涵</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p:cNvSpPr txBox="1"/>
          <p:nvPr/>
        </p:nvSpPr>
        <p:spPr>
          <a:xfrm>
            <a:off x="0" y="-22225"/>
            <a:ext cx="12192000" cy="819785"/>
          </a:xfrm>
          <a:prstGeom prst="rect">
            <a:avLst/>
          </a:prstGeom>
          <a:gradFill>
            <a:gsLst>
              <a:gs pos="0">
                <a:schemeClr val="accent1">
                  <a:lumMod val="20000"/>
                  <a:lumOff val="80000"/>
                  <a:alpha val="70000"/>
                </a:schemeClr>
              </a:gs>
              <a:gs pos="13000">
                <a:schemeClr val="accent1">
                  <a:lumMod val="45000"/>
                  <a:lumOff val="55000"/>
                </a:schemeClr>
              </a:gs>
              <a:gs pos="78000">
                <a:srgbClr val="00566D"/>
              </a:gs>
            </a:gsLst>
            <a:lin ang="108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35000"/>
              </a:lnSpc>
              <a:spcBef>
                <a:spcPts val="0"/>
              </a:spcBef>
              <a:buFont typeface="Arial" panose="020B0604020202020204" pitchFamily="34" charset="0"/>
              <a:buNone/>
            </a:pPr>
            <a:r>
              <a:rPr lang="zh-CN" altLang="en-US" b="1" dirty="0">
                <a:solidFill>
                  <a:schemeClr val="bg1"/>
                </a:solidFill>
                <a:latin typeface="黑体" panose="02010609060101010101" pitchFamily="49" charset="-122"/>
                <a:ea typeface="黑体" panose="02010609060101010101" pitchFamily="49" charset="-122"/>
              </a:rPr>
              <a:t>      </a:t>
            </a:r>
            <a:r>
              <a:rPr lang="zh-CN" altLang="en-US" b="1" dirty="0">
                <a:solidFill>
                  <a:schemeClr val="bg1"/>
                </a:solidFill>
                <a:latin typeface="微软雅黑" panose="020B0503020204020204" charset="-122"/>
                <a:ea typeface="微软雅黑" panose="020B0503020204020204" charset="-122"/>
              </a:rPr>
              <a:t>一、职前教师关键能力的内涵</a:t>
            </a:r>
            <a:endParaRPr b="1" dirty="0">
              <a:solidFill>
                <a:schemeClr val="bg1"/>
              </a:solidFill>
            </a:endParaRPr>
          </a:p>
        </p:txBody>
      </p:sp>
      <p:pic>
        <p:nvPicPr>
          <p:cNvPr id="6" name="图片 5"/>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3462" b="100000" l="4213" r="27341"/>
                    </a14:imgEffect>
                  </a14:imgLayer>
                </a14:imgProps>
              </a:ext>
              <a:ext uri="{28A0092B-C50C-407E-A947-70E740481C1C}">
                <a14:useLocalDpi xmlns:a14="http://schemas.microsoft.com/office/drawing/2010/main" val="0"/>
              </a:ext>
            </a:extLst>
          </a:blip>
          <a:srcRect l="4333" r="72420"/>
          <a:stretch>
            <a:fillRect/>
          </a:stretch>
        </p:blipFill>
        <p:spPr>
          <a:xfrm>
            <a:off x="157654" y="-70082"/>
            <a:ext cx="827583" cy="866663"/>
          </a:xfrm>
          <a:prstGeom prst="rect">
            <a:avLst/>
          </a:prstGeom>
        </p:spPr>
      </p:pic>
      <p:sp>
        <p:nvSpPr>
          <p:cNvPr id="3" name="文本框 2"/>
          <p:cNvSpPr txBox="1"/>
          <p:nvPr/>
        </p:nvSpPr>
        <p:spPr>
          <a:xfrm>
            <a:off x="346075" y="844550"/>
            <a:ext cx="11500485" cy="5077460"/>
          </a:xfrm>
          <a:prstGeom prst="rect">
            <a:avLst/>
          </a:prstGeom>
          <a:noFill/>
        </p:spPr>
        <p:txBody>
          <a:bodyPr wrap="square" rtlCol="0">
            <a:spAutoFit/>
          </a:bodyPr>
          <a:lstStyle/>
          <a:p>
            <a:pPr indent="0" fontAlgn="auto">
              <a:lnSpc>
                <a:spcPct val="150000"/>
              </a:lnSpc>
            </a:pPr>
            <a:r>
              <a:rPr lang="zh-CN" altLang="en-US" sz="36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（一）概念界定</a:t>
            </a:r>
          </a:p>
          <a:p>
            <a:pPr indent="0" fontAlgn="auto">
              <a:lnSpc>
                <a:spcPct val="150000"/>
              </a:lnSpc>
            </a:pPr>
            <a:r>
              <a:rPr lang="en-US" altLang="zh-CN" sz="36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a:t>
            </a:r>
            <a:r>
              <a:rPr lang="zh-CN" altLang="en-US" sz="36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关键能力</a:t>
            </a:r>
            <a:r>
              <a:rPr lang="en-US" altLang="zh-CN" sz="36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a:t>
            </a:r>
            <a:r>
              <a:rPr lang="zh-CN" altLang="en-US" sz="2000" dirty="0">
                <a:latin typeface="黑体" panose="02010609060101010101" pitchFamily="49" charset="-122"/>
                <a:ea typeface="黑体" panose="02010609060101010101" pitchFamily="49" charset="-122"/>
                <a:cs typeface="宋体" panose="02010600030101010101" pitchFamily="2" charset="-122"/>
                <a:sym typeface="+mn-ea"/>
              </a:rPr>
              <a:t> </a:t>
            </a:r>
          </a:p>
          <a:p>
            <a:pPr indent="609600" fontAlgn="auto">
              <a:lnSpc>
                <a:spcPct val="150000"/>
              </a:lnSpc>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宋体" panose="02010600030101010101" pitchFamily="2" charset="-122"/>
                <a:sym typeface="+mn-ea"/>
              </a:rPr>
              <a:t>1974</a:t>
            </a: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年，由德国学者梅滕斯在</a:t>
            </a:r>
            <a:r>
              <a:rPr lang="en-US" altLang="zh-CN" sz="2400" dirty="0">
                <a:latin typeface="黑体" panose="02010609060101010101" pitchFamily="49" charset="-122"/>
                <a:ea typeface="黑体" panose="02010609060101010101" pitchFamily="49" charset="-122"/>
                <a:cs typeface="宋体" panose="02010600030101010101" pitchFamily="2" charset="-122"/>
                <a:sym typeface="+mn-ea"/>
              </a:rPr>
              <a:t>《</a:t>
            </a: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关键能力：现代社会的教育使命</a:t>
            </a:r>
            <a:r>
              <a:rPr lang="en-US" altLang="zh-CN" sz="2400" dirty="0">
                <a:latin typeface="黑体" panose="02010609060101010101" pitchFamily="49" charset="-122"/>
                <a:ea typeface="黑体" panose="02010609060101010101" pitchFamily="49" charset="-122"/>
                <a:cs typeface="宋体" panose="02010600030101010101" pitchFamily="2" charset="-122"/>
                <a:sym typeface="+mn-ea"/>
              </a:rPr>
              <a:t>》</a:t>
            </a: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一文中针对人才与职业的适应性问题提出，是一种基础的、可迁移的、对劳动者职业生涯、个性发展、社会存在等起关键性作用的能力。（徐朔，</a:t>
            </a:r>
            <a:r>
              <a:rPr lang="en-US" altLang="zh-CN" sz="2400" dirty="0">
                <a:latin typeface="黑体" panose="02010609060101010101" pitchFamily="49" charset="-122"/>
                <a:ea typeface="黑体" panose="02010609060101010101" pitchFamily="49" charset="-122"/>
                <a:cs typeface="宋体" panose="02010600030101010101" pitchFamily="2" charset="-122"/>
                <a:sym typeface="+mn-ea"/>
              </a:rPr>
              <a:t>2006</a:t>
            </a: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a:t>
            </a:r>
          </a:p>
          <a:p>
            <a:pPr indent="609600" fontAlgn="auto">
              <a:lnSpc>
                <a:spcPct val="150000"/>
              </a:lnSpc>
              <a:extLst>
                <a:ext uri="{35155182-B16C-46BC-9424-99874614C6A1}">
                  <wpsdc:indentchars xmlns:wpsdc="http://www.wps.cn/officeDocument/2017/drawingmlCustomData" xmlns="" val="200" checksum="4158780845"/>
                </a:ext>
              </a:extLst>
            </a:pPr>
            <a:endParaRPr lang="zh-CN" altLang="en-US" sz="2400" dirty="0">
              <a:latin typeface="黑体" panose="02010609060101010101" pitchFamily="49" charset="-122"/>
              <a:ea typeface="黑体" panose="02010609060101010101" pitchFamily="49" charset="-122"/>
              <a:cs typeface="宋体" panose="02010600030101010101" pitchFamily="2" charset="-122"/>
              <a:sym typeface="+mn-ea"/>
            </a:endParaRPr>
          </a:p>
          <a:p>
            <a:pPr indent="609600" fontAlgn="auto">
              <a:lnSpc>
                <a:spcPct val="150000"/>
              </a:lnSpc>
              <a:extLst>
                <a:ext uri="{35155182-B16C-46BC-9424-99874614C6A1}">
                  <wpsdc:indentchars xmlns:wpsdc="http://www.wps.cn/officeDocument/2017/drawingmlCustomData" xmlns="" val="200" checksum="4158780845"/>
                </a:ext>
              </a:extLst>
            </a:pPr>
            <a:r>
              <a:rPr lang="zh-CN" altLang="en-US" sz="2400" dirty="0">
                <a:solidFill>
                  <a:srgbClr val="000000"/>
                </a:solidFill>
                <a:latin typeface="黑体" panose="02010609060101010101" pitchFamily="49" charset="-122"/>
                <a:ea typeface="黑体" panose="02010609060101010101" pitchFamily="49" charset="-122"/>
                <a:sym typeface="+mn-ea"/>
              </a:rPr>
              <a:t>是对一个人学习、发展、工作影响长远、作用重要的能力。在人的学习、发展、工作中起着重要支撑作用并产生决定性效能。（钟祖荣，</a:t>
            </a:r>
            <a:r>
              <a:rPr lang="en-US" altLang="zh-CN" sz="2400" dirty="0">
                <a:solidFill>
                  <a:srgbClr val="000000"/>
                </a:solidFill>
                <a:latin typeface="黑体" panose="02010609060101010101" pitchFamily="49" charset="-122"/>
                <a:ea typeface="黑体" panose="02010609060101010101" pitchFamily="49" charset="-122"/>
                <a:sym typeface="+mn-ea"/>
              </a:rPr>
              <a:t>2018</a:t>
            </a:r>
            <a:r>
              <a:rPr lang="zh-CN" altLang="en-US" sz="2400" dirty="0">
                <a:solidFill>
                  <a:srgbClr val="000000"/>
                </a:solidFill>
                <a:latin typeface="黑体" panose="02010609060101010101" pitchFamily="49" charset="-122"/>
                <a:ea typeface="黑体" panose="02010609060101010101" pitchFamily="49" charset="-122"/>
                <a:sym typeface="+mn-ea"/>
              </a:rPr>
              <a:t>）</a:t>
            </a:r>
            <a:endParaRPr lang="zh-CN" altLang="en-US" sz="2400" dirty="0">
              <a:latin typeface="黑体" panose="02010609060101010101" pitchFamily="49" charset="-122"/>
              <a:ea typeface="黑体" panose="02010609060101010101" pitchFamily="49" charset="-122"/>
              <a:cs typeface="宋体" panose="02010600030101010101" pitchFamily="2"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p:cNvSpPr txBox="1"/>
          <p:nvPr/>
        </p:nvSpPr>
        <p:spPr>
          <a:xfrm>
            <a:off x="0" y="-22225"/>
            <a:ext cx="12192000" cy="819785"/>
          </a:xfrm>
          <a:prstGeom prst="rect">
            <a:avLst/>
          </a:prstGeom>
          <a:gradFill>
            <a:gsLst>
              <a:gs pos="0">
                <a:schemeClr val="accent1">
                  <a:lumMod val="20000"/>
                  <a:lumOff val="80000"/>
                  <a:alpha val="70000"/>
                </a:schemeClr>
              </a:gs>
              <a:gs pos="13000">
                <a:schemeClr val="accent1">
                  <a:lumMod val="45000"/>
                  <a:lumOff val="55000"/>
                </a:schemeClr>
              </a:gs>
              <a:gs pos="78000">
                <a:srgbClr val="00566D"/>
              </a:gs>
            </a:gsLst>
            <a:lin ang="108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35000"/>
              </a:lnSpc>
              <a:spcBef>
                <a:spcPts val="0"/>
              </a:spcBef>
              <a:buFont typeface="Arial" panose="020B0604020202020204" pitchFamily="34" charset="0"/>
              <a:buNone/>
            </a:pPr>
            <a:r>
              <a:rPr lang="zh-CN" altLang="en-US" b="1" dirty="0">
                <a:solidFill>
                  <a:schemeClr val="bg1"/>
                </a:solidFill>
                <a:latin typeface="黑体" panose="02010609060101010101" pitchFamily="49" charset="-122"/>
                <a:ea typeface="黑体" panose="02010609060101010101" pitchFamily="49" charset="-122"/>
              </a:rPr>
              <a:t>      </a:t>
            </a:r>
            <a:r>
              <a:rPr lang="zh-CN" altLang="en-US" b="1" dirty="0">
                <a:solidFill>
                  <a:schemeClr val="bg1"/>
                </a:solidFill>
                <a:latin typeface="微软雅黑" panose="020B0503020204020204" charset="-122"/>
                <a:ea typeface="微软雅黑" panose="020B0503020204020204" charset="-122"/>
              </a:rPr>
              <a:t>一、职前教师关键能力的内涵</a:t>
            </a:r>
            <a:endParaRPr b="1" dirty="0">
              <a:solidFill>
                <a:schemeClr val="bg1"/>
              </a:solidFill>
            </a:endParaRPr>
          </a:p>
        </p:txBody>
      </p:sp>
      <p:pic>
        <p:nvPicPr>
          <p:cNvPr id="6" name="图片 5"/>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3462" b="100000" l="4213" r="27341"/>
                    </a14:imgEffect>
                  </a14:imgLayer>
                </a14:imgProps>
              </a:ext>
              <a:ext uri="{28A0092B-C50C-407E-A947-70E740481C1C}">
                <a14:useLocalDpi xmlns:a14="http://schemas.microsoft.com/office/drawing/2010/main" val="0"/>
              </a:ext>
            </a:extLst>
          </a:blip>
          <a:srcRect l="4333" r="72420"/>
          <a:stretch>
            <a:fillRect/>
          </a:stretch>
        </p:blipFill>
        <p:spPr>
          <a:xfrm>
            <a:off x="157654" y="-70082"/>
            <a:ext cx="827583" cy="866663"/>
          </a:xfrm>
          <a:prstGeom prst="rect">
            <a:avLst/>
          </a:prstGeom>
        </p:spPr>
      </p:pic>
      <p:sp>
        <p:nvSpPr>
          <p:cNvPr id="3" name="文本框 2"/>
          <p:cNvSpPr txBox="1"/>
          <p:nvPr/>
        </p:nvSpPr>
        <p:spPr>
          <a:xfrm>
            <a:off x="346075" y="729615"/>
            <a:ext cx="11500485" cy="5539105"/>
          </a:xfrm>
          <a:prstGeom prst="rect">
            <a:avLst/>
          </a:prstGeom>
          <a:noFill/>
        </p:spPr>
        <p:txBody>
          <a:bodyPr wrap="square" rtlCol="0">
            <a:spAutoFit/>
          </a:bodyPr>
          <a:lstStyle/>
          <a:p>
            <a:pPr indent="0" fontAlgn="auto">
              <a:lnSpc>
                <a:spcPct val="150000"/>
              </a:lnSpc>
            </a:pPr>
            <a:r>
              <a:rPr lang="en-US" altLang="zh-CN" sz="36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a:t>
            </a:r>
            <a:r>
              <a:rPr lang="zh-CN" altLang="en-US" sz="36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教师关键能力</a:t>
            </a:r>
            <a:r>
              <a:rPr lang="en-US" altLang="zh-CN" sz="36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a:t>
            </a:r>
            <a:r>
              <a:rPr lang="zh-CN" altLang="en-US" sz="2000" dirty="0">
                <a:latin typeface="黑体" panose="02010609060101010101" pitchFamily="49" charset="-122"/>
                <a:ea typeface="黑体" panose="02010609060101010101" pitchFamily="49" charset="-122"/>
                <a:cs typeface="宋体" panose="02010600030101010101" pitchFamily="2" charset="-122"/>
                <a:sym typeface="+mn-ea"/>
              </a:rPr>
              <a:t> </a:t>
            </a:r>
          </a:p>
          <a:p>
            <a:pPr indent="609600" fontAlgn="auto">
              <a:lnSpc>
                <a:spcPct val="150000"/>
              </a:lnSpc>
              <a:extLst>
                <a:ext uri="{35155182-B16C-46BC-9424-99874614C6A1}">
                  <wpsdc:indentchars xmlns:wpsdc="http://www.wps.cn/officeDocument/2017/drawingmlCustomData" xmlns="" val="200" checksum="4158780845"/>
                </a:ext>
              </a:extLst>
            </a:pPr>
            <a:r>
              <a:rPr lang="zh-CN" sz="2400" dirty="0">
                <a:latin typeface="黑体" panose="02010609060101010101" pitchFamily="49" charset="-122"/>
                <a:ea typeface="黑体" panose="02010609060101010101" pitchFamily="49" charset="-122"/>
                <a:cs typeface="宋体" panose="02010600030101010101" pitchFamily="2" charset="-122"/>
                <a:sym typeface="+mn-ea"/>
              </a:rPr>
              <a:t>是</a:t>
            </a:r>
            <a:r>
              <a:rPr sz="2400" dirty="0">
                <a:latin typeface="黑体" panose="02010609060101010101" pitchFamily="49" charset="-122"/>
                <a:ea typeface="黑体" panose="02010609060101010101" pitchFamily="49" charset="-122"/>
                <a:cs typeface="宋体" panose="02010600030101010101" pitchFamily="2" charset="-122"/>
                <a:sym typeface="+mn-ea"/>
              </a:rPr>
              <a:t>教师职前培训中获得的高标准能力，包括与他人沟通交流的能力，及时获取知识、创新的能力，针对不同学生特性因材施教的能力，培养学生养成横向能力的能力等</a:t>
            </a: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。（欧盟教育部，</a:t>
            </a:r>
            <a:r>
              <a:rPr lang="en-US" altLang="zh-CN" sz="2400" dirty="0">
                <a:latin typeface="黑体" panose="02010609060101010101" pitchFamily="49" charset="-122"/>
                <a:ea typeface="黑体" panose="02010609060101010101" pitchFamily="49" charset="-122"/>
                <a:cs typeface="宋体" panose="02010600030101010101" pitchFamily="2" charset="-122"/>
                <a:sym typeface="+mn-ea"/>
              </a:rPr>
              <a:t>2009</a:t>
            </a: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a:t>
            </a:r>
          </a:p>
          <a:p>
            <a:pPr indent="609600" fontAlgn="auto">
              <a:lnSpc>
                <a:spcPct val="100000"/>
              </a:lnSpc>
              <a:extLst>
                <a:ext uri="{35155182-B16C-46BC-9424-99874614C6A1}">
                  <wpsdc:indentchars xmlns:wpsdc="http://www.wps.cn/officeDocument/2017/drawingmlCustomData" xmlns="" val="200" checksum="4158780845"/>
                </a:ext>
              </a:extLst>
            </a:pPr>
            <a:endParaRPr lang="zh-CN" altLang="en-US" sz="2400" dirty="0">
              <a:latin typeface="黑体" panose="02010609060101010101" pitchFamily="49" charset="-122"/>
              <a:ea typeface="黑体" panose="02010609060101010101" pitchFamily="49" charset="-122"/>
              <a:cs typeface="宋体" panose="02010600030101010101" pitchFamily="2" charset="-122"/>
              <a:sym typeface="+mn-ea"/>
            </a:endParaRPr>
          </a:p>
          <a:p>
            <a:pPr indent="609600" fontAlgn="auto">
              <a:lnSpc>
                <a:spcPct val="150000"/>
              </a:lnSpc>
              <a:extLst>
                <a:ext uri="{35155182-B16C-46BC-9424-99874614C6A1}">
                  <wpsdc:indentchars xmlns:wpsdc="http://www.wps.cn/officeDocument/2017/drawingmlCustomData" xmlns="" val="200" checksum="4158780845"/>
                </a:ext>
              </a:extLst>
            </a:pPr>
            <a:r>
              <a:rPr lang="zh-CN" altLang="en-US" sz="2400" dirty="0">
                <a:solidFill>
                  <a:srgbClr val="000000"/>
                </a:solidFill>
                <a:latin typeface="黑体" panose="02010609060101010101" pitchFamily="49" charset="-122"/>
                <a:ea typeface="黑体" panose="02010609060101010101" pitchFamily="49" charset="-122"/>
                <a:sym typeface="+mn-ea"/>
              </a:rPr>
              <a:t>是对学生全面发展起重要支撑作用并产生决定性效能的那些能力，并归纳出社会了解力、本体性知识、本体性能力、动机激发力等八种关键能力。（钟祖荣，</a:t>
            </a:r>
            <a:r>
              <a:rPr lang="en-US" altLang="zh-CN" sz="2400" dirty="0">
                <a:solidFill>
                  <a:srgbClr val="000000"/>
                </a:solidFill>
                <a:latin typeface="黑体" panose="02010609060101010101" pitchFamily="49" charset="-122"/>
                <a:ea typeface="黑体" panose="02010609060101010101" pitchFamily="49" charset="-122"/>
                <a:sym typeface="+mn-ea"/>
              </a:rPr>
              <a:t>2018</a:t>
            </a:r>
            <a:r>
              <a:rPr lang="zh-CN" altLang="en-US" sz="2400" dirty="0">
                <a:solidFill>
                  <a:srgbClr val="000000"/>
                </a:solidFill>
                <a:latin typeface="黑体" panose="02010609060101010101" pitchFamily="49" charset="-122"/>
                <a:ea typeface="黑体" panose="02010609060101010101" pitchFamily="49" charset="-122"/>
                <a:sym typeface="+mn-ea"/>
              </a:rPr>
              <a:t>）</a:t>
            </a:r>
          </a:p>
          <a:p>
            <a:pPr indent="609600" fontAlgn="auto">
              <a:lnSpc>
                <a:spcPct val="100000"/>
              </a:lnSpc>
              <a:extLst>
                <a:ext uri="{35155182-B16C-46BC-9424-99874614C6A1}">
                  <wpsdc:indentchars xmlns:wpsdc="http://www.wps.cn/officeDocument/2017/drawingmlCustomData" xmlns="" val="200" checksum="4158780845"/>
                </a:ext>
              </a:extLst>
            </a:pPr>
            <a:endParaRPr lang="zh-CN" altLang="en-US" sz="2400" dirty="0">
              <a:latin typeface="黑体" panose="02010609060101010101" pitchFamily="49" charset="-122"/>
              <a:ea typeface="黑体" panose="02010609060101010101" pitchFamily="49" charset="-122"/>
              <a:cs typeface="宋体" panose="02010600030101010101" pitchFamily="2" charset="-122"/>
              <a:sym typeface="+mn-ea"/>
            </a:endParaRPr>
          </a:p>
          <a:p>
            <a:pPr indent="609600" fontAlgn="auto">
              <a:lnSpc>
                <a:spcPct val="150000"/>
              </a:lnSpc>
              <a:extLst>
                <a:ext uri="{35155182-B16C-46BC-9424-99874614C6A1}">
                  <wpsdc:indentchars xmlns:wpsdc="http://www.wps.cn/officeDocument/2017/drawingmlCustomData" xmlns="" val="200" checksum="4158780845"/>
                </a:ext>
              </a:extLst>
            </a:pP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不同学科教师有其职业的自身规定性。不同学科教师由于课程目标、内容及育人特点的差异，教师关键能力具有一定的学科性特征。（陈实，</a:t>
            </a:r>
            <a:r>
              <a:rPr lang="en-US" altLang="zh-CN" sz="2400" dirty="0">
                <a:latin typeface="黑体" panose="02010609060101010101" pitchFamily="49" charset="-122"/>
                <a:ea typeface="黑体" panose="02010609060101010101" pitchFamily="49" charset="-122"/>
                <a:cs typeface="宋体" panose="02010600030101010101" pitchFamily="2" charset="-122"/>
                <a:sym typeface="+mn-ea"/>
              </a:rPr>
              <a:t>2024</a:t>
            </a: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p:cNvSpPr txBox="1"/>
          <p:nvPr/>
        </p:nvSpPr>
        <p:spPr>
          <a:xfrm>
            <a:off x="0" y="-22225"/>
            <a:ext cx="12192000" cy="819785"/>
          </a:xfrm>
          <a:prstGeom prst="rect">
            <a:avLst/>
          </a:prstGeom>
          <a:gradFill>
            <a:gsLst>
              <a:gs pos="0">
                <a:schemeClr val="accent1">
                  <a:lumMod val="20000"/>
                  <a:lumOff val="80000"/>
                  <a:alpha val="70000"/>
                </a:schemeClr>
              </a:gs>
              <a:gs pos="13000">
                <a:schemeClr val="accent1">
                  <a:lumMod val="45000"/>
                  <a:lumOff val="55000"/>
                </a:schemeClr>
              </a:gs>
              <a:gs pos="78000">
                <a:srgbClr val="00566D"/>
              </a:gs>
            </a:gsLst>
            <a:lin ang="108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35000"/>
              </a:lnSpc>
              <a:spcBef>
                <a:spcPts val="0"/>
              </a:spcBef>
              <a:buFont typeface="Arial" panose="020B0604020202020204" pitchFamily="34" charset="0"/>
              <a:buNone/>
            </a:pPr>
            <a:r>
              <a:rPr lang="zh-CN" altLang="en-US" b="1" dirty="0">
                <a:solidFill>
                  <a:schemeClr val="bg1"/>
                </a:solidFill>
                <a:latin typeface="黑体" panose="02010609060101010101" pitchFamily="49" charset="-122"/>
                <a:ea typeface="黑体" panose="02010609060101010101" pitchFamily="49" charset="-122"/>
              </a:rPr>
              <a:t>      </a:t>
            </a:r>
            <a:r>
              <a:rPr lang="zh-CN" altLang="en-US" b="1" dirty="0">
                <a:solidFill>
                  <a:schemeClr val="bg1"/>
                </a:solidFill>
                <a:latin typeface="微软雅黑" panose="020B0503020204020204" charset="-122"/>
                <a:ea typeface="微软雅黑" panose="020B0503020204020204" charset="-122"/>
              </a:rPr>
              <a:t>一、职前教师关键能力的内涵</a:t>
            </a:r>
            <a:endParaRPr b="1" dirty="0">
              <a:solidFill>
                <a:schemeClr val="bg1"/>
              </a:solidFill>
            </a:endParaRPr>
          </a:p>
        </p:txBody>
      </p:sp>
      <p:pic>
        <p:nvPicPr>
          <p:cNvPr id="6" name="图片 5"/>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3462" b="100000" l="4213" r="27341"/>
                    </a14:imgEffect>
                  </a14:imgLayer>
                </a14:imgProps>
              </a:ext>
              <a:ext uri="{28A0092B-C50C-407E-A947-70E740481C1C}">
                <a14:useLocalDpi xmlns:a14="http://schemas.microsoft.com/office/drawing/2010/main" val="0"/>
              </a:ext>
            </a:extLst>
          </a:blip>
          <a:srcRect l="4333" r="72420"/>
          <a:stretch>
            <a:fillRect/>
          </a:stretch>
        </p:blipFill>
        <p:spPr>
          <a:xfrm>
            <a:off x="157654" y="-70082"/>
            <a:ext cx="827583" cy="866663"/>
          </a:xfrm>
          <a:prstGeom prst="rect">
            <a:avLst/>
          </a:prstGeom>
        </p:spPr>
      </p:pic>
      <p:sp>
        <p:nvSpPr>
          <p:cNvPr id="3" name="文本框 2"/>
          <p:cNvSpPr txBox="1"/>
          <p:nvPr/>
        </p:nvSpPr>
        <p:spPr>
          <a:xfrm>
            <a:off x="346075" y="729615"/>
            <a:ext cx="11500485" cy="2953385"/>
          </a:xfrm>
          <a:prstGeom prst="rect">
            <a:avLst/>
          </a:prstGeom>
          <a:noFill/>
        </p:spPr>
        <p:txBody>
          <a:bodyPr wrap="square" rtlCol="0">
            <a:spAutoFit/>
          </a:bodyPr>
          <a:lstStyle/>
          <a:p>
            <a:pPr indent="0" fontAlgn="auto">
              <a:lnSpc>
                <a:spcPct val="150000"/>
              </a:lnSpc>
            </a:pPr>
            <a:r>
              <a:rPr lang="en-US" altLang="zh-CN" sz="36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a:t>
            </a:r>
            <a:r>
              <a:rPr lang="zh-CN" altLang="en-US" sz="36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职前教师关键能力</a:t>
            </a:r>
            <a:r>
              <a:rPr lang="en-US" altLang="zh-CN" sz="36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a:t>
            </a:r>
            <a:r>
              <a:rPr lang="zh-CN" altLang="en-US" sz="2000" b="1" dirty="0">
                <a:latin typeface="黑体" panose="02010609060101010101" pitchFamily="49" charset="-122"/>
                <a:ea typeface="黑体" panose="02010609060101010101" pitchFamily="49" charset="-122"/>
                <a:cs typeface="宋体" panose="02010600030101010101" pitchFamily="2" charset="-122"/>
                <a:sym typeface="+mn-ea"/>
              </a:rPr>
              <a:t> </a:t>
            </a:r>
          </a:p>
          <a:p>
            <a:pPr indent="609600" fontAlgn="auto">
              <a:lnSpc>
                <a:spcPct val="150000"/>
              </a:lnSpc>
              <a:extLst>
                <a:ext uri="{35155182-B16C-46BC-9424-99874614C6A1}">
                  <wpsdc:indentchars xmlns:wpsdc="http://www.wps.cn/officeDocument/2017/drawingmlCustomData" xmlns="" val="200" checksum="4158780845"/>
                </a:ext>
              </a:extLst>
            </a:pPr>
            <a:r>
              <a:rPr sz="2400" dirty="0">
                <a:latin typeface="黑体" panose="02010609060101010101" pitchFamily="49" charset="-122"/>
                <a:ea typeface="黑体" panose="02010609060101010101" pitchFamily="49" charset="-122"/>
                <a:cs typeface="宋体" panose="02010600030101010101" pitchFamily="2" charset="-122"/>
                <a:sym typeface="+mn-ea"/>
              </a:rPr>
              <a:t>是指与其今后成长为专家型的卓越教师密切相关的核心能力。它既与优秀教师专业能力与职业发展密切相关，又具有强烈的学科特色，具有学科性、核心性、关键性、典型性的特点。</a:t>
            </a: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（陈实，</a:t>
            </a:r>
            <a:r>
              <a:rPr lang="en-US" altLang="zh-CN" sz="2400" dirty="0">
                <a:latin typeface="黑体" panose="02010609060101010101" pitchFamily="49" charset="-122"/>
                <a:ea typeface="黑体" panose="02010609060101010101" pitchFamily="49" charset="-122"/>
                <a:cs typeface="宋体" panose="02010600030101010101" pitchFamily="2" charset="-122"/>
                <a:sym typeface="+mn-ea"/>
              </a:rPr>
              <a:t>2022</a:t>
            </a: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a:t>
            </a:r>
          </a:p>
          <a:p>
            <a:pPr indent="609600" fontAlgn="auto">
              <a:lnSpc>
                <a:spcPct val="100000"/>
              </a:lnSpc>
              <a:extLst>
                <a:ext uri="{35155182-B16C-46BC-9424-99874614C6A1}">
                  <wpsdc:indentchars xmlns:wpsdc="http://www.wps.cn/officeDocument/2017/drawingmlCustomData" xmlns="" val="200" checksum="4158780845"/>
                </a:ext>
              </a:extLst>
            </a:pPr>
            <a:endParaRPr lang="zh-CN" altLang="en-US" sz="2400" dirty="0">
              <a:latin typeface="黑体" panose="02010609060101010101" pitchFamily="49" charset="-122"/>
              <a:ea typeface="黑体" panose="02010609060101010101" pitchFamily="49" charset="-122"/>
              <a:cs typeface="宋体" panose="02010600030101010101" pitchFamily="2" charset="-122"/>
              <a:sym typeface="+mn-ea"/>
            </a:endParaRPr>
          </a:p>
        </p:txBody>
      </p:sp>
      <p:grpSp>
        <p:nvGrpSpPr>
          <p:cNvPr id="7" name="组合 6"/>
          <p:cNvGrpSpPr/>
          <p:nvPr/>
        </p:nvGrpSpPr>
        <p:grpSpPr>
          <a:xfrm>
            <a:off x="3857625" y="3362325"/>
            <a:ext cx="4475480" cy="3314065"/>
            <a:chOff x="5906" y="5295"/>
            <a:chExt cx="7389" cy="5219"/>
          </a:xfrm>
        </p:grpSpPr>
        <p:sp>
          <p:nvSpPr>
            <p:cNvPr id="2" name="椭圆 1"/>
            <p:cNvSpPr/>
            <p:nvPr/>
          </p:nvSpPr>
          <p:spPr>
            <a:xfrm>
              <a:off x="5907" y="5295"/>
              <a:ext cx="7388" cy="5218"/>
            </a:xfrm>
            <a:prstGeom prst="ellipse">
              <a:avLst/>
            </a:prstGeom>
            <a:solidFill>
              <a:srgbClr val="00566D"/>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矩形 3"/>
            <p:cNvSpPr/>
            <p:nvPr/>
          </p:nvSpPr>
          <p:spPr>
            <a:xfrm>
              <a:off x="5906" y="7768"/>
              <a:ext cx="7389" cy="276"/>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rot="16200000">
              <a:off x="6960" y="7775"/>
              <a:ext cx="5219" cy="26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8" name="文本框 7"/>
          <p:cNvSpPr txBox="1"/>
          <p:nvPr/>
        </p:nvSpPr>
        <p:spPr>
          <a:xfrm>
            <a:off x="4330700" y="4000500"/>
            <a:ext cx="1594485" cy="521970"/>
          </a:xfrm>
          <a:prstGeom prst="rect">
            <a:avLst/>
          </a:prstGeom>
          <a:noFill/>
        </p:spPr>
        <p:txBody>
          <a:bodyPr wrap="square" rtlCol="0">
            <a:spAutoFit/>
          </a:bodyPr>
          <a:lstStyle/>
          <a:p>
            <a:pPr algn="ctr"/>
            <a:r>
              <a:rPr lang="zh-CN" altLang="en-US" sz="2800">
                <a:solidFill>
                  <a:schemeClr val="bg1"/>
                </a:solidFill>
              </a:rPr>
              <a:t>典型性</a:t>
            </a:r>
          </a:p>
        </p:txBody>
      </p:sp>
      <p:sp>
        <p:nvSpPr>
          <p:cNvPr id="9" name="文本框 8"/>
          <p:cNvSpPr txBox="1"/>
          <p:nvPr/>
        </p:nvSpPr>
        <p:spPr>
          <a:xfrm>
            <a:off x="6228715" y="4000500"/>
            <a:ext cx="1594485" cy="521970"/>
          </a:xfrm>
          <a:prstGeom prst="rect">
            <a:avLst/>
          </a:prstGeom>
          <a:noFill/>
        </p:spPr>
        <p:txBody>
          <a:bodyPr wrap="square" rtlCol="0">
            <a:spAutoFit/>
          </a:bodyPr>
          <a:lstStyle/>
          <a:p>
            <a:pPr algn="ctr"/>
            <a:r>
              <a:rPr lang="zh-CN" altLang="en-US" sz="2800">
                <a:solidFill>
                  <a:schemeClr val="bg1"/>
                </a:solidFill>
              </a:rPr>
              <a:t>学科性</a:t>
            </a:r>
          </a:p>
        </p:txBody>
      </p:sp>
      <p:sp>
        <p:nvSpPr>
          <p:cNvPr id="11" name="文本框 10"/>
          <p:cNvSpPr txBox="1"/>
          <p:nvPr/>
        </p:nvSpPr>
        <p:spPr>
          <a:xfrm>
            <a:off x="4330700" y="5391150"/>
            <a:ext cx="1594485" cy="521970"/>
          </a:xfrm>
          <a:prstGeom prst="rect">
            <a:avLst/>
          </a:prstGeom>
          <a:noFill/>
        </p:spPr>
        <p:txBody>
          <a:bodyPr wrap="square" rtlCol="0">
            <a:spAutoFit/>
          </a:bodyPr>
          <a:lstStyle/>
          <a:p>
            <a:pPr algn="ctr"/>
            <a:r>
              <a:rPr lang="zh-CN" altLang="en-US" sz="2800">
                <a:solidFill>
                  <a:schemeClr val="bg1"/>
                </a:solidFill>
              </a:rPr>
              <a:t>关键性</a:t>
            </a:r>
          </a:p>
        </p:txBody>
      </p:sp>
      <p:sp>
        <p:nvSpPr>
          <p:cNvPr id="12" name="文本框 11"/>
          <p:cNvSpPr txBox="1"/>
          <p:nvPr/>
        </p:nvSpPr>
        <p:spPr>
          <a:xfrm>
            <a:off x="6228715" y="5391150"/>
            <a:ext cx="1594485" cy="521970"/>
          </a:xfrm>
          <a:prstGeom prst="rect">
            <a:avLst/>
          </a:prstGeom>
          <a:noFill/>
        </p:spPr>
        <p:txBody>
          <a:bodyPr wrap="square" rtlCol="0">
            <a:spAutoFit/>
          </a:bodyPr>
          <a:lstStyle/>
          <a:p>
            <a:pPr algn="ctr"/>
            <a:r>
              <a:rPr lang="zh-CN" altLang="en-US" sz="2800">
                <a:solidFill>
                  <a:schemeClr val="bg1"/>
                </a:solidFill>
              </a:rPr>
              <a:t>时代性</a:t>
            </a:r>
          </a:p>
        </p:txBody>
      </p:sp>
      <p:sp>
        <p:nvSpPr>
          <p:cNvPr id="13" name="文本框 12"/>
          <p:cNvSpPr txBox="1"/>
          <p:nvPr/>
        </p:nvSpPr>
        <p:spPr>
          <a:xfrm>
            <a:off x="1495425" y="4062095"/>
            <a:ext cx="2428875" cy="460375"/>
          </a:xfrm>
          <a:prstGeom prst="rect">
            <a:avLst/>
          </a:prstGeom>
          <a:noFill/>
        </p:spPr>
        <p:txBody>
          <a:bodyPr wrap="square" rtlCol="0">
            <a:spAutoFit/>
          </a:bodyPr>
          <a:lstStyle/>
          <a:p>
            <a:pPr algn="ctr"/>
            <a:r>
              <a:rPr lang="zh-CN" altLang="en-US" sz="2400" dirty="0">
                <a:solidFill>
                  <a:srgbClr val="00566D"/>
                </a:solidFill>
                <a:latin typeface="黑体" panose="02010609060101010101" pitchFamily="49" charset="-122"/>
                <a:ea typeface="黑体" panose="02010609060101010101" pitchFamily="49" charset="-122"/>
                <a:sym typeface="+mn-ea"/>
              </a:rPr>
              <a:t>不等于全部能力</a:t>
            </a:r>
          </a:p>
        </p:txBody>
      </p:sp>
      <p:sp>
        <p:nvSpPr>
          <p:cNvPr id="14" name="文本框 13"/>
          <p:cNvSpPr txBox="1"/>
          <p:nvPr/>
        </p:nvSpPr>
        <p:spPr>
          <a:xfrm>
            <a:off x="8228330" y="4062095"/>
            <a:ext cx="2982595" cy="460375"/>
          </a:xfrm>
          <a:prstGeom prst="rect">
            <a:avLst/>
          </a:prstGeom>
          <a:noFill/>
        </p:spPr>
        <p:txBody>
          <a:bodyPr wrap="square" rtlCol="0">
            <a:spAutoFit/>
          </a:bodyPr>
          <a:lstStyle/>
          <a:p>
            <a:pPr lvl="0" algn="ctr">
              <a:buClrTx/>
              <a:buSzTx/>
              <a:buFontTx/>
            </a:pPr>
            <a:r>
              <a:rPr lang="zh-CN" altLang="en-US" sz="2400" dirty="0">
                <a:solidFill>
                  <a:srgbClr val="00566D"/>
                </a:solidFill>
                <a:latin typeface="黑体" panose="02010609060101010101" pitchFamily="49" charset="-122"/>
                <a:ea typeface="黑体" panose="02010609060101010101" pitchFamily="49" charset="-122"/>
                <a:sym typeface="+mn-ea"/>
              </a:rPr>
              <a:t>有很强的学科烙印</a:t>
            </a:r>
          </a:p>
        </p:txBody>
      </p:sp>
      <p:sp>
        <p:nvSpPr>
          <p:cNvPr id="15" name="文本框 14"/>
          <p:cNvSpPr txBox="1"/>
          <p:nvPr/>
        </p:nvSpPr>
        <p:spPr>
          <a:xfrm>
            <a:off x="-95885" y="5452745"/>
            <a:ext cx="4436745" cy="460375"/>
          </a:xfrm>
          <a:prstGeom prst="rect">
            <a:avLst/>
          </a:prstGeom>
          <a:noFill/>
        </p:spPr>
        <p:txBody>
          <a:bodyPr wrap="square" rtlCol="0">
            <a:spAutoFit/>
          </a:bodyPr>
          <a:lstStyle/>
          <a:p>
            <a:pPr lvl="0" algn="ctr">
              <a:buClrTx/>
              <a:buSzTx/>
              <a:buFontTx/>
            </a:pPr>
            <a:r>
              <a:rPr lang="zh-CN" altLang="en-US" sz="2400" dirty="0">
                <a:solidFill>
                  <a:srgbClr val="00566D"/>
                </a:solidFill>
                <a:latin typeface="黑体" panose="02010609060101010101" pitchFamily="49" charset="-122"/>
                <a:ea typeface="黑体" panose="02010609060101010101" pitchFamily="49" charset="-122"/>
                <a:sym typeface="+mn-ea"/>
              </a:rPr>
              <a:t>发挥长远性、决定性作用</a:t>
            </a:r>
          </a:p>
        </p:txBody>
      </p:sp>
      <p:sp>
        <p:nvSpPr>
          <p:cNvPr id="16" name="文本框 15"/>
          <p:cNvSpPr txBox="1"/>
          <p:nvPr/>
        </p:nvSpPr>
        <p:spPr>
          <a:xfrm>
            <a:off x="8436610" y="5391150"/>
            <a:ext cx="3579495" cy="829945"/>
          </a:xfrm>
          <a:prstGeom prst="rect">
            <a:avLst/>
          </a:prstGeom>
          <a:noFill/>
        </p:spPr>
        <p:txBody>
          <a:bodyPr wrap="square" rtlCol="0">
            <a:spAutoFit/>
          </a:bodyPr>
          <a:lstStyle/>
          <a:p>
            <a:pPr lvl="0" algn="l">
              <a:buClrTx/>
              <a:buSzTx/>
              <a:buFontTx/>
            </a:pPr>
            <a:r>
              <a:rPr lang="zh-CN" altLang="en-US" sz="2400" dirty="0">
                <a:solidFill>
                  <a:srgbClr val="00566D"/>
                </a:solidFill>
                <a:latin typeface="黑体" panose="02010609060101010101" pitchFamily="49" charset="-122"/>
                <a:ea typeface="黑体" panose="02010609060101010101" pitchFamily="49" charset="-122"/>
                <a:sym typeface="+mn-ea"/>
              </a:rPr>
              <a:t>随教育目标、任务、教学内容与手段的发展而发展</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p:cNvSpPr txBox="1"/>
          <p:nvPr/>
        </p:nvSpPr>
        <p:spPr>
          <a:xfrm>
            <a:off x="0" y="-22225"/>
            <a:ext cx="12192000" cy="819785"/>
          </a:xfrm>
          <a:prstGeom prst="rect">
            <a:avLst/>
          </a:prstGeom>
          <a:gradFill>
            <a:gsLst>
              <a:gs pos="0">
                <a:schemeClr val="accent1">
                  <a:lumMod val="20000"/>
                  <a:lumOff val="80000"/>
                  <a:alpha val="70000"/>
                </a:schemeClr>
              </a:gs>
              <a:gs pos="13000">
                <a:schemeClr val="accent1">
                  <a:lumMod val="45000"/>
                  <a:lumOff val="55000"/>
                </a:schemeClr>
              </a:gs>
              <a:gs pos="78000">
                <a:srgbClr val="00566D"/>
              </a:gs>
            </a:gsLst>
            <a:lin ang="108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35000"/>
              </a:lnSpc>
              <a:spcBef>
                <a:spcPts val="0"/>
              </a:spcBef>
              <a:buFont typeface="Arial" panose="020B0604020202020204" pitchFamily="34" charset="0"/>
              <a:buNone/>
            </a:pPr>
            <a:r>
              <a:rPr lang="zh-CN" altLang="en-US" b="1" dirty="0">
                <a:solidFill>
                  <a:schemeClr val="bg1"/>
                </a:solidFill>
                <a:latin typeface="黑体" panose="02010609060101010101" pitchFamily="49" charset="-122"/>
                <a:ea typeface="黑体" panose="02010609060101010101" pitchFamily="49" charset="-122"/>
              </a:rPr>
              <a:t>     （二）</a:t>
            </a:r>
            <a:r>
              <a:rPr lang="zh-CN" altLang="en-US" b="1" dirty="0">
                <a:solidFill>
                  <a:schemeClr val="bg1"/>
                </a:solidFill>
                <a:latin typeface="微软雅黑" panose="020B0503020204020204" charset="-122"/>
                <a:ea typeface="微软雅黑" panose="020B0503020204020204" charset="-122"/>
              </a:rPr>
              <a:t>职前教师关键能力的构成</a:t>
            </a:r>
            <a:endParaRPr b="1" dirty="0">
              <a:solidFill>
                <a:schemeClr val="bg1"/>
              </a:solidFill>
            </a:endParaRPr>
          </a:p>
        </p:txBody>
      </p:sp>
      <p:pic>
        <p:nvPicPr>
          <p:cNvPr id="6" name="图片 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3462" b="100000" l="4213" r="27341"/>
                    </a14:imgEffect>
                  </a14:imgLayer>
                </a14:imgProps>
              </a:ext>
              <a:ext uri="{28A0092B-C50C-407E-A947-70E740481C1C}">
                <a14:useLocalDpi xmlns:a14="http://schemas.microsoft.com/office/drawing/2010/main" val="0"/>
              </a:ext>
            </a:extLst>
          </a:blip>
          <a:srcRect l="4333" r="72420"/>
          <a:stretch>
            <a:fillRect/>
          </a:stretch>
        </p:blipFill>
        <p:spPr>
          <a:xfrm>
            <a:off x="157654" y="-70082"/>
            <a:ext cx="827583" cy="866663"/>
          </a:xfrm>
          <a:prstGeom prst="rect">
            <a:avLst/>
          </a:prstGeom>
        </p:spPr>
      </p:pic>
      <p:graphicFrame>
        <p:nvGraphicFramePr>
          <p:cNvPr id="4" name="表格 3"/>
          <p:cNvGraphicFramePr>
            <a:graphicFrameLocks noGrp="1"/>
          </p:cNvGraphicFramePr>
          <p:nvPr>
            <p:custDataLst>
              <p:tags r:id="rId1"/>
            </p:custDataLst>
          </p:nvPr>
        </p:nvGraphicFramePr>
        <p:xfrm>
          <a:off x="500380" y="925195"/>
          <a:ext cx="11191875" cy="5612765"/>
        </p:xfrm>
        <a:graphic>
          <a:graphicData uri="http://schemas.openxmlformats.org/drawingml/2006/table">
            <a:tbl>
              <a:tblPr firstRow="1" firstCol="1" bandRow="1">
                <a:tableStyleId>{7DF18680-E054-41AD-8BC1-D1AEF772440D}</a:tableStyleId>
              </a:tblPr>
              <a:tblGrid>
                <a:gridCol w="3128010">
                  <a:extLst>
                    <a:ext uri="{9D8B030D-6E8A-4147-A177-3AD203B41FA5}">
                      <a16:colId xmlns:a16="http://schemas.microsoft.com/office/drawing/2014/main" val="20000"/>
                    </a:ext>
                  </a:extLst>
                </a:gridCol>
                <a:gridCol w="8063865">
                  <a:extLst>
                    <a:ext uri="{9D8B030D-6E8A-4147-A177-3AD203B41FA5}">
                      <a16:colId xmlns:a16="http://schemas.microsoft.com/office/drawing/2014/main" val="20001"/>
                    </a:ext>
                  </a:extLst>
                </a:gridCol>
              </a:tblGrid>
              <a:tr h="579120">
                <a:tc>
                  <a:txBody>
                    <a:bodyPr/>
                    <a:lstStyle/>
                    <a:p>
                      <a:pPr indent="0" algn="ctr" fontAlgn="auto">
                        <a:lnSpc>
                          <a:spcPct val="100000"/>
                        </a:lnSpc>
                        <a:spcAft>
                          <a:spcPts val="0"/>
                        </a:spcAft>
                      </a:pPr>
                      <a:r>
                        <a:rPr lang="zh-CN" sz="2000" kern="100" dirty="0">
                          <a:solidFill>
                            <a:schemeClr val="tx1"/>
                          </a:solidFill>
                          <a:effectLst/>
                        </a:rPr>
                        <a:t>职前教师关键能力维度</a:t>
                      </a:r>
                      <a:endParaRPr lang="zh-CN" sz="20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solidFill>
                      <a:srgbClr val="46809F">
                        <a:alpha val="55000"/>
                      </a:srgbClr>
                    </a:solidFill>
                  </a:tcPr>
                </a:tc>
                <a:tc>
                  <a:txBody>
                    <a:bodyPr/>
                    <a:lstStyle/>
                    <a:p>
                      <a:pPr indent="0" algn="ctr" fontAlgn="auto">
                        <a:lnSpc>
                          <a:spcPct val="100000"/>
                        </a:lnSpc>
                        <a:spcAft>
                          <a:spcPts val="0"/>
                        </a:spcAft>
                      </a:pPr>
                      <a:r>
                        <a:rPr lang="zh-CN" sz="2000" kern="100">
                          <a:solidFill>
                            <a:schemeClr val="tx1"/>
                          </a:solidFill>
                          <a:effectLst/>
                        </a:rPr>
                        <a:t>具体构成</a:t>
                      </a:r>
                      <a:endParaRPr lang="zh-CN" sz="2000"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solidFill>
                      <a:srgbClr val="46809F">
                        <a:alpha val="55000"/>
                      </a:srgbClr>
                    </a:solidFill>
                  </a:tcPr>
                </a:tc>
                <a:extLst>
                  <a:ext uri="{0D108BD9-81ED-4DB2-BD59-A6C34878D82A}">
                    <a16:rowId xmlns:a16="http://schemas.microsoft.com/office/drawing/2014/main" val="10000"/>
                  </a:ext>
                </a:extLst>
              </a:tr>
              <a:tr h="801370">
                <a:tc>
                  <a:txBody>
                    <a:bodyPr/>
                    <a:lstStyle/>
                    <a:p>
                      <a:pPr indent="0" algn="ctr" fontAlgn="auto">
                        <a:lnSpc>
                          <a:spcPct val="150000"/>
                        </a:lnSpc>
                        <a:spcAft>
                          <a:spcPts val="0"/>
                        </a:spcAft>
                      </a:pPr>
                      <a:r>
                        <a:rPr lang="zh-CN" sz="2000" kern="100" dirty="0">
                          <a:solidFill>
                            <a:schemeClr val="tx1"/>
                          </a:solidFill>
                          <a:effectLst/>
                        </a:rPr>
                        <a:t>师德践行能力</a:t>
                      </a:r>
                      <a:endParaRPr lang="zh-CN" sz="20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solidFill>
                      <a:srgbClr val="46809F">
                        <a:alpha val="55000"/>
                      </a:srgbClr>
                    </a:solidFill>
                  </a:tcPr>
                </a:tc>
                <a:tc>
                  <a:txBody>
                    <a:bodyPr/>
                    <a:lstStyle/>
                    <a:p>
                      <a:pPr indent="0" algn="just" fontAlgn="auto">
                        <a:lnSpc>
                          <a:spcPct val="150000"/>
                        </a:lnSpc>
                        <a:spcAft>
                          <a:spcPts val="0"/>
                        </a:spcAft>
                      </a:pPr>
                      <a:r>
                        <a:rPr lang="zh-CN" sz="2000" kern="100" dirty="0">
                          <a:solidFill>
                            <a:schemeClr val="tx1"/>
                          </a:solidFill>
                          <a:effectLst/>
                        </a:rPr>
                        <a:t>遵守师德规范，涵养教育情怀</a:t>
                      </a:r>
                      <a:endParaRPr lang="zh-CN" sz="20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solidFill>
                      <a:srgbClr val="46809F">
                        <a:alpha val="55000"/>
                      </a:srgbClr>
                    </a:solidFill>
                  </a:tcPr>
                </a:tc>
                <a:extLst>
                  <a:ext uri="{0D108BD9-81ED-4DB2-BD59-A6C34878D82A}">
                    <a16:rowId xmlns:a16="http://schemas.microsoft.com/office/drawing/2014/main" val="10001"/>
                  </a:ext>
                </a:extLst>
              </a:tr>
              <a:tr h="914400">
                <a:tc>
                  <a:txBody>
                    <a:bodyPr/>
                    <a:lstStyle/>
                    <a:p>
                      <a:pPr indent="0" algn="ctr" fontAlgn="auto">
                        <a:lnSpc>
                          <a:spcPct val="150000"/>
                        </a:lnSpc>
                        <a:spcAft>
                          <a:spcPts val="0"/>
                        </a:spcAft>
                      </a:pPr>
                      <a:r>
                        <a:rPr lang="zh-CN" sz="2000" kern="100" dirty="0">
                          <a:solidFill>
                            <a:schemeClr val="tx1"/>
                          </a:solidFill>
                          <a:effectLst/>
                        </a:rPr>
                        <a:t>课程理解能力</a:t>
                      </a:r>
                      <a:endParaRPr lang="zh-CN" sz="20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solidFill>
                      <a:srgbClr val="46809F">
                        <a:alpha val="55000"/>
                      </a:srgbClr>
                    </a:solidFill>
                  </a:tcPr>
                </a:tc>
                <a:tc>
                  <a:txBody>
                    <a:bodyPr/>
                    <a:lstStyle/>
                    <a:p>
                      <a:pPr indent="0" algn="just" fontAlgn="auto">
                        <a:lnSpc>
                          <a:spcPct val="150000"/>
                        </a:lnSpc>
                        <a:spcAft>
                          <a:spcPts val="0"/>
                        </a:spcAft>
                      </a:pPr>
                      <a:r>
                        <a:rPr lang="zh-CN" sz="2000" kern="100" dirty="0">
                          <a:solidFill>
                            <a:schemeClr val="tx1"/>
                          </a:solidFill>
                          <a:effectLst/>
                        </a:rPr>
                        <a:t>课程标准理解能力</a:t>
                      </a:r>
                      <a:r>
                        <a:rPr lang="zh-CN" altLang="en-US" sz="2000" kern="100" dirty="0">
                          <a:solidFill>
                            <a:schemeClr val="tx1"/>
                          </a:solidFill>
                          <a:effectLst/>
                        </a:rPr>
                        <a:t>、</a:t>
                      </a:r>
                      <a:r>
                        <a:rPr lang="zh-CN" sz="2000" kern="100" dirty="0">
                          <a:solidFill>
                            <a:schemeClr val="tx1"/>
                          </a:solidFill>
                          <a:effectLst/>
                        </a:rPr>
                        <a:t>课程目标理解能力</a:t>
                      </a:r>
                      <a:r>
                        <a:rPr lang="zh-CN" altLang="en-US" sz="2000" kern="100" dirty="0">
                          <a:solidFill>
                            <a:schemeClr val="tx1"/>
                          </a:solidFill>
                          <a:effectLst/>
                        </a:rPr>
                        <a:t>、</a:t>
                      </a:r>
                      <a:r>
                        <a:rPr lang="zh-CN" sz="2000" kern="100" dirty="0">
                          <a:solidFill>
                            <a:schemeClr val="tx1"/>
                          </a:solidFill>
                          <a:effectLst/>
                        </a:rPr>
                        <a:t>课程内容理解能力</a:t>
                      </a:r>
                      <a:r>
                        <a:rPr lang="zh-CN" altLang="en-US" sz="2000" kern="100" dirty="0">
                          <a:solidFill>
                            <a:schemeClr val="tx1"/>
                          </a:solidFill>
                          <a:effectLst/>
                        </a:rPr>
                        <a:t>、</a:t>
                      </a:r>
                      <a:r>
                        <a:rPr lang="zh-CN" sz="2000" kern="100" dirty="0">
                          <a:solidFill>
                            <a:schemeClr val="tx1"/>
                          </a:solidFill>
                          <a:effectLst/>
                        </a:rPr>
                        <a:t>课程实施理解能力</a:t>
                      </a:r>
                      <a:endParaRPr lang="zh-CN" sz="20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solidFill>
                      <a:srgbClr val="46809F">
                        <a:alpha val="55000"/>
                      </a:srgbClr>
                    </a:solidFill>
                  </a:tcPr>
                </a:tc>
                <a:extLst>
                  <a:ext uri="{0D108BD9-81ED-4DB2-BD59-A6C34878D82A}">
                    <a16:rowId xmlns:a16="http://schemas.microsoft.com/office/drawing/2014/main" val="10002"/>
                  </a:ext>
                </a:extLst>
              </a:tr>
              <a:tr h="801370">
                <a:tc>
                  <a:txBody>
                    <a:bodyPr/>
                    <a:lstStyle/>
                    <a:p>
                      <a:pPr indent="0" algn="ctr" fontAlgn="auto">
                        <a:lnSpc>
                          <a:spcPct val="150000"/>
                        </a:lnSpc>
                        <a:spcAft>
                          <a:spcPts val="0"/>
                        </a:spcAft>
                      </a:pPr>
                      <a:r>
                        <a:rPr lang="zh-CN" sz="2000" kern="100" dirty="0">
                          <a:solidFill>
                            <a:schemeClr val="tx1"/>
                          </a:solidFill>
                          <a:effectLst/>
                        </a:rPr>
                        <a:t>教学设计能力</a:t>
                      </a:r>
                      <a:endParaRPr lang="zh-CN" sz="20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solidFill>
                      <a:srgbClr val="46809F">
                        <a:alpha val="55000"/>
                      </a:srgbClr>
                    </a:solidFill>
                  </a:tcPr>
                </a:tc>
                <a:tc>
                  <a:txBody>
                    <a:bodyPr/>
                    <a:lstStyle/>
                    <a:p>
                      <a:pPr indent="0" algn="just" fontAlgn="auto">
                        <a:lnSpc>
                          <a:spcPct val="150000"/>
                        </a:lnSpc>
                        <a:spcAft>
                          <a:spcPts val="0"/>
                        </a:spcAft>
                      </a:pPr>
                      <a:r>
                        <a:rPr lang="zh-CN" sz="2000" kern="100" dirty="0">
                          <a:solidFill>
                            <a:schemeClr val="tx1"/>
                          </a:solidFill>
                          <a:effectLst/>
                        </a:rPr>
                        <a:t>教学目标设计能力</a:t>
                      </a:r>
                      <a:r>
                        <a:rPr lang="zh-CN" altLang="en-US" sz="2000" kern="100" dirty="0">
                          <a:solidFill>
                            <a:schemeClr val="tx1"/>
                          </a:solidFill>
                          <a:effectLst/>
                        </a:rPr>
                        <a:t>、</a:t>
                      </a:r>
                      <a:r>
                        <a:rPr lang="zh-CN" sz="2000" kern="100" dirty="0">
                          <a:solidFill>
                            <a:schemeClr val="tx1"/>
                          </a:solidFill>
                          <a:effectLst/>
                        </a:rPr>
                        <a:t>教学方法与媒体设计能力</a:t>
                      </a:r>
                      <a:r>
                        <a:rPr lang="zh-CN" altLang="en-US" sz="2000" kern="100" dirty="0">
                          <a:solidFill>
                            <a:schemeClr val="tx1"/>
                          </a:solidFill>
                          <a:effectLst/>
                        </a:rPr>
                        <a:t>、</a:t>
                      </a:r>
                      <a:r>
                        <a:rPr lang="zh-CN" sz="2000" kern="100" dirty="0">
                          <a:solidFill>
                            <a:schemeClr val="tx1"/>
                          </a:solidFill>
                          <a:effectLst/>
                        </a:rPr>
                        <a:t>教学过程设计能力</a:t>
                      </a:r>
                      <a:endParaRPr lang="zh-CN" sz="20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solidFill>
                      <a:srgbClr val="46809F">
                        <a:alpha val="55000"/>
                      </a:srgbClr>
                    </a:solidFill>
                  </a:tcPr>
                </a:tc>
                <a:extLst>
                  <a:ext uri="{0D108BD9-81ED-4DB2-BD59-A6C34878D82A}">
                    <a16:rowId xmlns:a16="http://schemas.microsoft.com/office/drawing/2014/main" val="10003"/>
                  </a:ext>
                </a:extLst>
              </a:tr>
              <a:tr h="914400">
                <a:tc>
                  <a:txBody>
                    <a:bodyPr/>
                    <a:lstStyle/>
                    <a:p>
                      <a:pPr indent="0" algn="ctr" fontAlgn="auto">
                        <a:lnSpc>
                          <a:spcPct val="150000"/>
                        </a:lnSpc>
                        <a:spcAft>
                          <a:spcPts val="0"/>
                        </a:spcAft>
                      </a:pPr>
                      <a:r>
                        <a:rPr lang="zh-CN" sz="2000" kern="100" dirty="0">
                          <a:solidFill>
                            <a:schemeClr val="tx1"/>
                          </a:solidFill>
                          <a:effectLst/>
                        </a:rPr>
                        <a:t>课堂实施能力</a:t>
                      </a:r>
                      <a:endParaRPr lang="zh-CN" sz="20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solidFill>
                      <a:srgbClr val="46809F">
                        <a:alpha val="55000"/>
                      </a:srgbClr>
                    </a:solidFill>
                  </a:tcPr>
                </a:tc>
                <a:tc>
                  <a:txBody>
                    <a:bodyPr/>
                    <a:lstStyle/>
                    <a:p>
                      <a:pPr indent="0" algn="just" fontAlgn="auto">
                        <a:lnSpc>
                          <a:spcPct val="150000"/>
                        </a:lnSpc>
                        <a:spcAft>
                          <a:spcPts val="0"/>
                        </a:spcAft>
                      </a:pPr>
                      <a:r>
                        <a:rPr lang="zh-CN" sz="2000" kern="100" dirty="0">
                          <a:solidFill>
                            <a:schemeClr val="tx1"/>
                          </a:solidFill>
                          <a:effectLst/>
                        </a:rPr>
                        <a:t>课堂教学环节实施能力</a:t>
                      </a:r>
                      <a:r>
                        <a:rPr lang="zh-CN" altLang="en-US" sz="2000" kern="100" dirty="0">
                          <a:solidFill>
                            <a:schemeClr val="tx1"/>
                          </a:solidFill>
                          <a:effectLst/>
                        </a:rPr>
                        <a:t>、</a:t>
                      </a:r>
                      <a:r>
                        <a:rPr lang="zh-CN" sz="2000" kern="100" dirty="0">
                          <a:solidFill>
                            <a:schemeClr val="tx1"/>
                          </a:solidFill>
                          <a:effectLst/>
                        </a:rPr>
                        <a:t>学科特色教学活动开展能力</a:t>
                      </a:r>
                      <a:r>
                        <a:rPr lang="zh-CN" altLang="en-US" sz="2000" kern="100" dirty="0">
                          <a:solidFill>
                            <a:schemeClr val="tx1"/>
                          </a:solidFill>
                          <a:effectLst/>
                        </a:rPr>
                        <a:t>、</a:t>
                      </a:r>
                      <a:r>
                        <a:rPr lang="zh-CN" sz="2000" kern="100" dirty="0">
                          <a:solidFill>
                            <a:schemeClr val="tx1"/>
                          </a:solidFill>
                          <a:effectLst/>
                          <a:highlight>
                            <a:srgbClr val="000000">
                              <a:alpha val="0"/>
                            </a:srgbClr>
                          </a:highlight>
                        </a:rPr>
                        <a:t>课外活动实施能力</a:t>
                      </a:r>
                      <a:r>
                        <a:rPr lang="zh-CN" altLang="en-US" sz="2000" kern="100" dirty="0">
                          <a:solidFill>
                            <a:schemeClr val="tx1"/>
                          </a:solidFill>
                          <a:effectLst/>
                        </a:rPr>
                        <a:t>、</a:t>
                      </a:r>
                      <a:r>
                        <a:rPr lang="zh-CN" sz="2000" kern="100" dirty="0">
                          <a:solidFill>
                            <a:schemeClr val="tx1"/>
                          </a:solidFill>
                          <a:effectLst/>
                        </a:rPr>
                        <a:t>调动学生学习的能力</a:t>
                      </a:r>
                      <a:r>
                        <a:rPr lang="zh-CN" altLang="en-US" sz="2000" kern="100" dirty="0">
                          <a:solidFill>
                            <a:schemeClr val="tx1"/>
                          </a:solidFill>
                          <a:effectLst/>
                        </a:rPr>
                        <a:t>、</a:t>
                      </a:r>
                      <a:r>
                        <a:rPr lang="zh-CN" sz="2000" kern="100" dirty="0">
                          <a:solidFill>
                            <a:schemeClr val="tx1"/>
                          </a:solidFill>
                          <a:effectLst/>
                        </a:rPr>
                        <a:t>教学感染力和智慧</a:t>
                      </a:r>
                      <a:endParaRPr lang="zh-CN" sz="20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solidFill>
                      <a:srgbClr val="46809F">
                        <a:alpha val="55000"/>
                      </a:srgbClr>
                    </a:solidFill>
                  </a:tcPr>
                </a:tc>
                <a:extLst>
                  <a:ext uri="{0D108BD9-81ED-4DB2-BD59-A6C34878D82A}">
                    <a16:rowId xmlns:a16="http://schemas.microsoft.com/office/drawing/2014/main" val="10004"/>
                  </a:ext>
                </a:extLst>
              </a:tr>
              <a:tr h="800735">
                <a:tc>
                  <a:txBody>
                    <a:bodyPr/>
                    <a:lstStyle/>
                    <a:p>
                      <a:pPr indent="0" algn="ctr" fontAlgn="auto">
                        <a:lnSpc>
                          <a:spcPct val="150000"/>
                        </a:lnSpc>
                        <a:spcAft>
                          <a:spcPts val="0"/>
                        </a:spcAft>
                      </a:pPr>
                      <a:r>
                        <a:rPr lang="zh-CN" sz="2000" kern="100">
                          <a:solidFill>
                            <a:schemeClr val="tx1"/>
                          </a:solidFill>
                          <a:effectLst/>
                        </a:rPr>
                        <a:t>教学评价能力</a:t>
                      </a:r>
                      <a:endParaRPr lang="zh-CN" sz="2000"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solidFill>
                      <a:srgbClr val="46809F">
                        <a:alpha val="55000"/>
                      </a:srgbClr>
                    </a:solidFill>
                  </a:tcPr>
                </a:tc>
                <a:tc>
                  <a:txBody>
                    <a:bodyPr/>
                    <a:lstStyle/>
                    <a:p>
                      <a:pPr indent="0" algn="just" fontAlgn="auto">
                        <a:lnSpc>
                          <a:spcPct val="150000"/>
                        </a:lnSpc>
                        <a:spcAft>
                          <a:spcPts val="0"/>
                        </a:spcAft>
                      </a:pPr>
                      <a:r>
                        <a:rPr lang="zh-CN" sz="2000" kern="100" dirty="0">
                          <a:solidFill>
                            <a:schemeClr val="tx1"/>
                          </a:solidFill>
                          <a:effectLst/>
                        </a:rPr>
                        <a:t>评价学生的能力</a:t>
                      </a:r>
                      <a:r>
                        <a:rPr lang="zh-CN" altLang="en-US" sz="2000" kern="100" dirty="0">
                          <a:solidFill>
                            <a:schemeClr val="tx1"/>
                          </a:solidFill>
                          <a:effectLst/>
                        </a:rPr>
                        <a:t>、</a:t>
                      </a:r>
                      <a:r>
                        <a:rPr lang="zh-CN" sz="2000" kern="100" dirty="0">
                          <a:solidFill>
                            <a:schemeClr val="tx1"/>
                          </a:solidFill>
                          <a:effectLst/>
                        </a:rPr>
                        <a:t>评价自</a:t>
                      </a:r>
                      <a:r>
                        <a:rPr lang="zh-CN" altLang="en-US" sz="2000" kern="100" dirty="0">
                          <a:solidFill>
                            <a:schemeClr val="tx1"/>
                          </a:solidFill>
                          <a:effectLst/>
                        </a:rPr>
                        <a:t>我</a:t>
                      </a:r>
                      <a:r>
                        <a:rPr lang="zh-CN" sz="2000" kern="100" dirty="0">
                          <a:solidFill>
                            <a:schemeClr val="tx1"/>
                          </a:solidFill>
                          <a:effectLst/>
                        </a:rPr>
                        <a:t>和评价同行的能力</a:t>
                      </a:r>
                      <a:endParaRPr lang="zh-CN" sz="20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solidFill>
                      <a:srgbClr val="46809F">
                        <a:alpha val="55000"/>
                      </a:srgbClr>
                    </a:solidFill>
                  </a:tcPr>
                </a:tc>
                <a:extLst>
                  <a:ext uri="{0D108BD9-81ED-4DB2-BD59-A6C34878D82A}">
                    <a16:rowId xmlns:a16="http://schemas.microsoft.com/office/drawing/2014/main" val="10005"/>
                  </a:ext>
                </a:extLst>
              </a:tr>
              <a:tr h="801370">
                <a:tc>
                  <a:txBody>
                    <a:bodyPr/>
                    <a:lstStyle/>
                    <a:p>
                      <a:pPr indent="0" algn="ctr" fontAlgn="auto">
                        <a:lnSpc>
                          <a:spcPct val="150000"/>
                        </a:lnSpc>
                        <a:spcAft>
                          <a:spcPts val="0"/>
                        </a:spcAft>
                      </a:pPr>
                      <a:r>
                        <a:rPr lang="zh-CN" sz="2000" kern="100">
                          <a:solidFill>
                            <a:schemeClr val="tx1"/>
                          </a:solidFill>
                          <a:effectLst/>
                        </a:rPr>
                        <a:t>教学研究能力</a:t>
                      </a:r>
                      <a:endParaRPr lang="zh-CN" sz="2000"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solidFill>
                      <a:srgbClr val="46809F">
                        <a:alpha val="55000"/>
                      </a:srgbClr>
                    </a:solidFill>
                  </a:tcPr>
                </a:tc>
                <a:tc>
                  <a:txBody>
                    <a:bodyPr/>
                    <a:lstStyle/>
                    <a:p>
                      <a:pPr indent="0" algn="just" fontAlgn="auto">
                        <a:lnSpc>
                          <a:spcPct val="150000"/>
                        </a:lnSpc>
                        <a:spcAft>
                          <a:spcPts val="0"/>
                        </a:spcAft>
                      </a:pPr>
                      <a:r>
                        <a:rPr lang="zh-CN" sz="2000" kern="100" dirty="0">
                          <a:solidFill>
                            <a:schemeClr val="tx1"/>
                          </a:solidFill>
                          <a:effectLst/>
                        </a:rPr>
                        <a:t>教学反思的能力</a:t>
                      </a:r>
                      <a:r>
                        <a:rPr lang="zh-CN" altLang="en-US" sz="2000" kern="100" dirty="0">
                          <a:solidFill>
                            <a:schemeClr val="tx1"/>
                          </a:solidFill>
                          <a:effectLst/>
                        </a:rPr>
                        <a:t>、</a:t>
                      </a:r>
                      <a:r>
                        <a:rPr lang="zh-CN" sz="2000" kern="100" dirty="0">
                          <a:solidFill>
                            <a:schemeClr val="tx1"/>
                          </a:solidFill>
                          <a:effectLst/>
                        </a:rPr>
                        <a:t>教育教学问题解决的能力</a:t>
                      </a:r>
                      <a:endParaRPr lang="zh-CN" sz="20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solidFill>
                      <a:srgbClr val="46809F">
                        <a:alpha val="55000"/>
                      </a:srgbClr>
                    </a:solidFill>
                  </a:tcPr>
                </a:tc>
                <a:extLst>
                  <a:ext uri="{0D108BD9-81ED-4DB2-BD59-A6C34878D82A}">
                    <a16:rowId xmlns:a16="http://schemas.microsoft.com/office/drawing/2014/main" val="10006"/>
                  </a:ext>
                </a:extLst>
              </a:tr>
            </a:tbl>
          </a:graphicData>
        </a:graphic>
      </p:graphicFrame>
      <p:sp>
        <p:nvSpPr>
          <p:cNvPr id="2" name="文本框 1"/>
          <p:cNvSpPr txBox="1"/>
          <p:nvPr/>
        </p:nvSpPr>
        <p:spPr>
          <a:xfrm>
            <a:off x="1787525" y="6582410"/>
            <a:ext cx="8616950" cy="275590"/>
          </a:xfrm>
          <a:prstGeom prst="rect">
            <a:avLst/>
          </a:prstGeom>
          <a:noFill/>
        </p:spPr>
        <p:txBody>
          <a:bodyPr wrap="square" rtlCol="0" anchor="t">
            <a:spAutoFit/>
          </a:bodyPr>
          <a:lstStyle/>
          <a:p>
            <a:pPr algn="ct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陈实</a:t>
            </a:r>
            <a:r>
              <a:rPr lang="en-US" altLang="zh-CN" sz="1200" kern="0" dirty="0">
                <a:latin typeface="Times New Roman" panose="02020603050405020304" pitchFamily="18" charset="0"/>
                <a:ea typeface="宋体" panose="02010600030101010101" pitchFamily="2" charset="-122"/>
                <a:sym typeface="+mn-ea"/>
              </a:rPr>
              <a:t>, </a:t>
            </a: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李家清</a:t>
            </a:r>
            <a:r>
              <a:rPr lang="en-US" altLang="zh-CN" sz="1200" kern="0" dirty="0">
                <a:latin typeface="Times New Roman" panose="02020603050405020304" pitchFamily="18" charset="0"/>
                <a:ea typeface="宋体" panose="02010600030101010101" pitchFamily="2" charset="-122"/>
                <a:sym typeface="+mn-ea"/>
              </a:rPr>
              <a:t>, </a:t>
            </a: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常珊珊等</a:t>
            </a:r>
            <a:r>
              <a:rPr lang="en-US" altLang="zh-CN" sz="1200" kern="0" dirty="0">
                <a:latin typeface="Times New Roman" panose="02020603050405020304" pitchFamily="18" charset="0"/>
                <a:ea typeface="宋体" panose="02010600030101010101" pitchFamily="2" charset="-122"/>
                <a:sym typeface="+mn-ea"/>
              </a:rPr>
              <a:t>. </a:t>
            </a: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基于</a:t>
            </a:r>
            <a:r>
              <a:rPr lang="en-US" altLang="zh-CN" sz="1200" kern="0" dirty="0">
                <a:latin typeface="Times New Roman" panose="02020603050405020304" pitchFamily="18" charset="0"/>
                <a:ea typeface="宋体" panose="02010600030101010101" pitchFamily="2" charset="-122"/>
                <a:sym typeface="+mn-ea"/>
              </a:rPr>
              <a:t>“</a:t>
            </a: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标准</a:t>
            </a:r>
            <a:r>
              <a:rPr lang="en-US" altLang="zh-CN" sz="1200" kern="0" dirty="0">
                <a:latin typeface="Times New Roman" panose="02020603050405020304" pitchFamily="18" charset="0"/>
                <a:ea typeface="宋体" panose="02010600030101010101" pitchFamily="2" charset="-122"/>
                <a:sym typeface="+mn-ea"/>
              </a:rPr>
              <a:t>”</a:t>
            </a: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的地理师范生关键能力评价体系建构探究</a:t>
            </a:r>
            <a:r>
              <a:rPr lang="en-US" altLang="zh-CN" sz="1200" kern="0" dirty="0">
                <a:latin typeface="Times New Roman" panose="02020603050405020304" pitchFamily="18" charset="0"/>
                <a:ea typeface="宋体" panose="02010600030101010101" pitchFamily="2" charset="-122"/>
                <a:sym typeface="+mn-ea"/>
              </a:rPr>
              <a:t>[J]. </a:t>
            </a: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地理教育</a:t>
            </a:r>
            <a:r>
              <a:rPr lang="en-US" altLang="zh-CN" sz="1200" kern="0" dirty="0">
                <a:latin typeface="Times New Roman" panose="02020603050405020304" pitchFamily="18" charset="0"/>
                <a:ea typeface="宋体" panose="02010600030101010101" pitchFamily="2" charset="-122"/>
                <a:sym typeface="+mn-ea"/>
              </a:rPr>
              <a:t>, 2022, (01): 3–9.</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728345"/>
            <a:ext cx="2632710" cy="6130290"/>
          </a:xfrm>
          <a:prstGeom prst="rect">
            <a:avLst/>
          </a:prstGeom>
          <a:solidFill>
            <a:srgbClr val="E7E6E6"/>
          </a:solidFill>
          <a:ln w="12700" cap="flat" cmpd="sng" algn="ctr">
            <a:solidFill>
              <a:srgbClr val="E7E6E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0" name="内容占位符 2"/>
          <p:cNvSpPr txBox="1"/>
          <p:nvPr/>
        </p:nvSpPr>
        <p:spPr>
          <a:xfrm>
            <a:off x="0" y="-22225"/>
            <a:ext cx="12192000" cy="819785"/>
          </a:xfrm>
          <a:prstGeom prst="rect">
            <a:avLst/>
          </a:prstGeom>
          <a:gradFill>
            <a:gsLst>
              <a:gs pos="0">
                <a:schemeClr val="accent1">
                  <a:lumMod val="20000"/>
                  <a:lumOff val="80000"/>
                  <a:alpha val="70000"/>
                </a:schemeClr>
              </a:gs>
              <a:gs pos="13000">
                <a:schemeClr val="accent1">
                  <a:lumMod val="45000"/>
                  <a:lumOff val="55000"/>
                </a:schemeClr>
              </a:gs>
              <a:gs pos="78000">
                <a:srgbClr val="00566D"/>
              </a:gs>
            </a:gsLst>
            <a:lin ang="108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35000"/>
              </a:lnSpc>
              <a:spcBef>
                <a:spcPts val="0"/>
              </a:spcBef>
              <a:buFont typeface="Arial" panose="020B0604020202020204" pitchFamily="34" charset="0"/>
              <a:buNone/>
            </a:pPr>
            <a:r>
              <a:rPr lang="zh-CN" altLang="en-US" b="1" dirty="0">
                <a:solidFill>
                  <a:schemeClr val="bg1"/>
                </a:solidFill>
                <a:latin typeface="黑体" panose="02010609060101010101" pitchFamily="49" charset="-122"/>
                <a:ea typeface="黑体" panose="02010609060101010101" pitchFamily="49" charset="-122"/>
              </a:rPr>
              <a:t>      （</a:t>
            </a:r>
            <a:r>
              <a:rPr lang="zh-CN" altLang="en-US" b="1" dirty="0">
                <a:solidFill>
                  <a:schemeClr val="bg1"/>
                </a:solidFill>
                <a:latin typeface="微软雅黑" panose="020B0503020204020204" charset="-122"/>
                <a:ea typeface="微软雅黑" panose="020B0503020204020204" charset="-122"/>
              </a:rPr>
              <a:t>二）职前教师关键能力的构成与价值</a:t>
            </a:r>
            <a:endParaRPr b="1" dirty="0">
              <a:solidFill>
                <a:schemeClr val="bg1"/>
              </a:solidFill>
            </a:endParaRPr>
          </a:p>
        </p:txBody>
      </p:sp>
      <p:pic>
        <p:nvPicPr>
          <p:cNvPr id="6" name="图片 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3462" b="100000" l="4213" r="27341"/>
                    </a14:imgEffect>
                  </a14:imgLayer>
                </a14:imgProps>
              </a:ext>
              <a:ext uri="{28A0092B-C50C-407E-A947-70E740481C1C}">
                <a14:useLocalDpi xmlns:a14="http://schemas.microsoft.com/office/drawing/2010/main" val="0"/>
              </a:ext>
            </a:extLst>
          </a:blip>
          <a:srcRect l="4333" r="72420"/>
          <a:stretch>
            <a:fillRect/>
          </a:stretch>
        </p:blipFill>
        <p:spPr>
          <a:xfrm>
            <a:off x="157654" y="-70082"/>
            <a:ext cx="827583" cy="866663"/>
          </a:xfrm>
          <a:prstGeom prst="rect">
            <a:avLst/>
          </a:prstGeom>
        </p:spPr>
      </p:pic>
      <p:graphicFrame>
        <p:nvGraphicFramePr>
          <p:cNvPr id="26" name="表格 2"/>
          <p:cNvGraphicFramePr>
            <a:graphicFrameLocks noGrp="1"/>
          </p:cNvGraphicFramePr>
          <p:nvPr>
            <p:custDataLst>
              <p:tags r:id="rId1"/>
            </p:custDataLst>
          </p:nvPr>
        </p:nvGraphicFramePr>
        <p:xfrm>
          <a:off x="-635" y="1292225"/>
          <a:ext cx="2633345" cy="4876800"/>
        </p:xfrm>
        <a:graphic>
          <a:graphicData uri="http://schemas.openxmlformats.org/drawingml/2006/table">
            <a:tbl>
              <a:tblPr firstRow="1" bandRow="1"/>
              <a:tblGrid>
                <a:gridCol w="2633345">
                  <a:extLst>
                    <a:ext uri="{9D8B030D-6E8A-4147-A177-3AD203B41FA5}">
                      <a16:colId xmlns:a16="http://schemas.microsoft.com/office/drawing/2014/main" val="20000"/>
                    </a:ext>
                  </a:extLst>
                </a:gridCol>
              </a:tblGrid>
              <a:tr h="812800">
                <a:tc>
                  <a:txBody>
                    <a:bodyPr/>
                    <a:lstStyle/>
                    <a:p>
                      <a:pPr marL="0" algn="ctr" defTabSz="914400" rtl="0" eaLnBrk="1" latinLnBrk="0" hangingPunct="1"/>
                      <a:r>
                        <a:rPr lang="zh-CN" altLang="en-US" sz="2800" b="1" kern="1200" dirty="0">
                          <a:solidFill>
                            <a:schemeClr val="lt1"/>
                          </a:solidFill>
                          <a:latin typeface="黑体" panose="02010609060101010101" pitchFamily="49" charset="-122"/>
                          <a:ea typeface="黑体" panose="02010609060101010101" pitchFamily="49" charset="-122"/>
                          <a:cs typeface="+mn-cs"/>
                        </a:rPr>
                        <a:t>师德践行能力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7E6E6">
                          <a:lumMod val="75000"/>
                        </a:srgbClr>
                      </a:solidFill>
                      <a:prstDash val="solid"/>
                      <a:round/>
                      <a:headEnd type="none" w="med" len="med"/>
                      <a:tailEnd type="none" w="med" len="med"/>
                    </a:lnB>
                    <a:lnTlToBr w="12700" cmpd="sng">
                      <a:noFill/>
                      <a:prstDash val="solid"/>
                    </a:lnTlToBr>
                    <a:lnBlToTr w="12700" cmpd="sng">
                      <a:noFill/>
                      <a:prstDash val="solid"/>
                    </a:lnBlToTr>
                    <a:solidFill>
                      <a:srgbClr val="00566D"/>
                    </a:solidFill>
                  </a:tcPr>
                </a:tc>
                <a:extLst>
                  <a:ext uri="{0D108BD9-81ED-4DB2-BD59-A6C34878D82A}">
                    <a16:rowId xmlns:a16="http://schemas.microsoft.com/office/drawing/2014/main" val="10000"/>
                  </a:ext>
                </a:extLst>
              </a:tr>
              <a:tr h="812800">
                <a:tc>
                  <a:txBody>
                    <a:bodyPr/>
                    <a:lstStyle/>
                    <a:p>
                      <a:pPr marL="0" algn="ctr" defTabSz="914400" rtl="0" eaLnBrk="1" latinLnBrk="0" hangingPunct="1"/>
                      <a:r>
                        <a:rPr lang="zh-CN" altLang="en-US" sz="2800" b="1" kern="1200" dirty="0">
                          <a:solidFill>
                            <a:schemeClr val="bg2">
                              <a:lumMod val="75000"/>
                            </a:schemeClr>
                          </a:solidFill>
                          <a:latin typeface="黑体" panose="02010609060101010101" pitchFamily="49" charset="-122"/>
                          <a:ea typeface="黑体" panose="02010609060101010101" pitchFamily="49" charset="-122"/>
                          <a:cs typeface="+mn-cs"/>
                        </a:rPr>
                        <a:t>课程理解能力</a:t>
                      </a:r>
                      <a:endParaRPr lang="zh-CN" altLang="en-US" sz="2800" b="1" kern="1200" dirty="0">
                        <a:solidFill>
                          <a:schemeClr val="lt1"/>
                        </a:solidFill>
                        <a:latin typeface="黑体" panose="02010609060101010101" pitchFamily="49" charset="-122"/>
                        <a:ea typeface="黑体" panose="02010609060101010101" pitchFamily="49"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75000"/>
                        </a:srgbClr>
                      </a:solidFill>
                      <a:prstDash val="solid"/>
                      <a:round/>
                      <a:headEnd type="none" w="med" len="med"/>
                      <a:tailEnd type="none" w="med" len="med"/>
                    </a:lnT>
                    <a:lnB w="12700" cap="flat" cmpd="sng" algn="ctr">
                      <a:solidFill>
                        <a:srgbClr val="E7E6E6">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12800">
                <a:tc>
                  <a:txBody>
                    <a:bodyPr/>
                    <a:lstStyle/>
                    <a:p>
                      <a:pPr marL="0" algn="ctr" defTabSz="914400" rtl="0" eaLnBrk="1" latinLnBrk="0" hangingPunct="1"/>
                      <a:r>
                        <a:rPr lang="zh-CN" altLang="en-US" sz="2800" b="1" kern="1200" dirty="0">
                          <a:solidFill>
                            <a:schemeClr val="bg2">
                              <a:lumMod val="75000"/>
                            </a:schemeClr>
                          </a:solidFill>
                          <a:latin typeface="黑体" panose="02010609060101010101" pitchFamily="49" charset="-122"/>
                          <a:ea typeface="黑体" panose="02010609060101010101" pitchFamily="49" charset="-122"/>
                          <a:cs typeface="+mn-cs"/>
                        </a:rPr>
                        <a:t>教学设计能力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75000"/>
                        </a:srgbClr>
                      </a:solidFill>
                      <a:prstDash val="solid"/>
                      <a:round/>
                      <a:headEnd type="none" w="med" len="med"/>
                      <a:tailEnd type="none" w="med" len="med"/>
                    </a:lnT>
                    <a:lnB w="12700" cap="flat" cmpd="sng" algn="ctr">
                      <a:solidFill>
                        <a:srgbClr val="E7E6E6">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12800">
                <a:tc>
                  <a:txBody>
                    <a:bodyPr/>
                    <a:lstStyle/>
                    <a:p>
                      <a:pPr marL="0" algn="ctr" defTabSz="914400" rtl="0" eaLnBrk="1" latinLnBrk="0" hangingPunct="1"/>
                      <a:r>
                        <a:rPr lang="zh-CN" altLang="en-US" sz="2800" b="1" kern="1200" dirty="0">
                          <a:solidFill>
                            <a:schemeClr val="bg2">
                              <a:lumMod val="75000"/>
                            </a:schemeClr>
                          </a:solidFill>
                          <a:latin typeface="黑体" panose="02010609060101010101" pitchFamily="49" charset="-122"/>
                          <a:ea typeface="黑体" panose="02010609060101010101" pitchFamily="49" charset="-122"/>
                          <a:cs typeface="+mn-cs"/>
                        </a:rPr>
                        <a:t>课堂实施能力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75000"/>
                        </a:srgbClr>
                      </a:solidFill>
                      <a:prstDash val="solid"/>
                      <a:round/>
                      <a:headEnd type="none" w="med" len="med"/>
                      <a:tailEnd type="none" w="med" len="med"/>
                    </a:lnT>
                    <a:lnB w="12700" cap="flat" cmpd="sng" algn="ctr">
                      <a:solidFill>
                        <a:srgbClr val="E7E6E6">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812800">
                <a:tc>
                  <a:txBody>
                    <a:bodyPr/>
                    <a:lstStyle/>
                    <a:p>
                      <a:pPr marL="0" algn="ctr" defTabSz="914400" rtl="0" eaLnBrk="1" latinLnBrk="0" hangingPunct="1"/>
                      <a:r>
                        <a:rPr lang="zh-CN" altLang="en-US" sz="2800" b="1" kern="1200" dirty="0">
                          <a:solidFill>
                            <a:schemeClr val="bg2">
                              <a:lumMod val="75000"/>
                            </a:schemeClr>
                          </a:solidFill>
                          <a:latin typeface="黑体" panose="02010609060101010101" pitchFamily="49" charset="-122"/>
                          <a:ea typeface="黑体" panose="02010609060101010101" pitchFamily="49" charset="-122"/>
                          <a:cs typeface="+mn-cs"/>
                        </a:rPr>
                        <a:t>教学评价能力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75000"/>
                        </a:srgbClr>
                      </a:solidFill>
                      <a:prstDash val="solid"/>
                      <a:round/>
                      <a:headEnd type="none" w="med" len="med"/>
                      <a:tailEnd type="none" w="med" len="med"/>
                    </a:lnT>
                    <a:lnB w="12700" cap="flat" cmpd="sng" algn="ctr">
                      <a:solidFill>
                        <a:srgbClr val="E7E6E6">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812800">
                <a:tc>
                  <a:txBody>
                    <a:bodyPr/>
                    <a:lstStyle/>
                    <a:p>
                      <a:pPr marL="0" algn="ctr" defTabSz="914400" rtl="0" eaLnBrk="1" latinLnBrk="0" hangingPunct="1"/>
                      <a:r>
                        <a:rPr lang="zh-CN" altLang="en-US" sz="2800" b="1" kern="1200" dirty="0">
                          <a:solidFill>
                            <a:schemeClr val="bg2">
                              <a:lumMod val="75000"/>
                            </a:schemeClr>
                          </a:solidFill>
                          <a:latin typeface="黑体" panose="02010609060101010101" pitchFamily="49" charset="-122"/>
                          <a:ea typeface="黑体" panose="02010609060101010101" pitchFamily="49" charset="-122"/>
                          <a:cs typeface="+mn-cs"/>
                        </a:rPr>
                        <a:t>教学研究能力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7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28" name="等腰三角形 27"/>
          <p:cNvSpPr/>
          <p:nvPr/>
        </p:nvSpPr>
        <p:spPr>
          <a:xfrm rot="16200000">
            <a:off x="2488295" y="1612853"/>
            <a:ext cx="144000" cy="1440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235960" y="1292225"/>
            <a:ext cx="6512560" cy="583565"/>
          </a:xfrm>
          <a:prstGeom prst="rect">
            <a:avLst/>
          </a:prstGeom>
          <a:noFill/>
        </p:spPr>
        <p:txBody>
          <a:bodyPr wrap="square" rtlCol="0">
            <a:spAutoFit/>
          </a:bodyPr>
          <a:lstStyle/>
          <a:p>
            <a:r>
              <a:rPr lang="zh-CN" altLang="en-US" sz="3200" b="1" dirty="0">
                <a:solidFill>
                  <a:srgbClr val="00566D"/>
                </a:solidFill>
                <a:latin typeface="黑体" panose="02010609060101010101" pitchFamily="49" charset="-122"/>
                <a:ea typeface="黑体" panose="02010609060101010101" pitchFamily="49" charset="-122"/>
                <a:cs typeface="宋体" panose="02010600030101010101" pitchFamily="2" charset="-122"/>
              </a:rPr>
              <a:t>职前教师关键能力奠基的根本</a:t>
            </a:r>
          </a:p>
        </p:txBody>
      </p:sp>
      <p:sp>
        <p:nvSpPr>
          <p:cNvPr id="4" name="文本框 3"/>
          <p:cNvSpPr txBox="1"/>
          <p:nvPr/>
        </p:nvSpPr>
        <p:spPr>
          <a:xfrm>
            <a:off x="3235960" y="2059940"/>
            <a:ext cx="8535670" cy="3599815"/>
          </a:xfrm>
          <a:prstGeom prst="rect">
            <a:avLst/>
          </a:prstGeom>
          <a:noFill/>
        </p:spPr>
        <p:txBody>
          <a:bodyPr wrap="square" rtlCol="0">
            <a:spAutoFit/>
          </a:bodyPr>
          <a:lstStyle/>
          <a:p>
            <a:pPr indent="609600" algn="l">
              <a:lnSpc>
                <a:spcPct val="150000"/>
              </a:lnSpc>
              <a:buClrTx/>
              <a:buSzTx/>
              <a:buFontTx/>
              <a:extLst>
                <a:ext uri="{35155182-B16C-46BC-9424-99874614C6A1}">
                  <wpsdc:indentchars xmlns:wpsdc="http://www.wps.cn/officeDocument/2017/drawingmlCustomData" xmlns="" val="200" checksum="4158780845"/>
                </a:ext>
              </a:extLst>
            </a:pPr>
            <a:r>
              <a:rPr lang="zh-CN" sz="2400" dirty="0">
                <a:latin typeface="黑体" panose="02010609060101010101" pitchFamily="49" charset="-122"/>
                <a:ea typeface="黑体" panose="02010609060101010101" pitchFamily="49" charset="-122"/>
                <a:cs typeface="宋体" panose="02010600030101010101" pitchFamily="2" charset="-122"/>
              </a:rPr>
              <a:t>是指职前教师在教育教学过程中，立志成为“四有”好老师、自觉遵守师德规范、涵养教育情怀的能力。</a:t>
            </a:r>
            <a:r>
              <a:rPr lang="zh-CN" sz="2000" baseline="30000" dirty="0">
                <a:latin typeface="黑体" panose="02010609060101010101" pitchFamily="49" charset="-122"/>
                <a:ea typeface="黑体" panose="02010609060101010101" pitchFamily="49" charset="-122"/>
                <a:cs typeface="宋体" panose="02010600030101010101" pitchFamily="2" charset="-122"/>
                <a:sym typeface="+mn-ea"/>
              </a:rPr>
              <a:t>①</a:t>
            </a:r>
            <a:endParaRPr lang="zh-CN" sz="2400" dirty="0">
              <a:latin typeface="黑体" panose="02010609060101010101" pitchFamily="49" charset="-122"/>
              <a:ea typeface="黑体" panose="02010609060101010101" pitchFamily="49" charset="-122"/>
              <a:cs typeface="宋体" panose="02010600030101010101" pitchFamily="2" charset="-122"/>
            </a:endParaRPr>
          </a:p>
          <a:p>
            <a:pPr indent="711200" algn="l">
              <a:lnSpc>
                <a:spcPct val="150000"/>
              </a:lnSpc>
              <a:buClrTx/>
              <a:buSzTx/>
              <a:buFontTx/>
              <a:extLst>
                <a:ext uri="{35155182-B16C-46BC-9424-99874614C6A1}">
                  <wpsdc:indentchars xmlns:wpsdc="http://www.wps.cn/officeDocument/2017/drawingmlCustomData" xmlns="" val="200" checksum="3773799597"/>
                </a:ext>
              </a:extLst>
            </a:pPr>
            <a:r>
              <a:rPr lang="zh-CN" sz="2800" dirty="0">
                <a:solidFill>
                  <a:srgbClr val="00566D"/>
                </a:solidFill>
                <a:latin typeface="黑体" panose="02010609060101010101" pitchFamily="49" charset="-122"/>
                <a:ea typeface="黑体" panose="02010609060101010101" pitchFamily="49" charset="-122"/>
                <a:cs typeface="宋体" panose="02010600030101010101" pitchFamily="2" charset="-122"/>
              </a:rPr>
              <a:t>遵守师德规范</a:t>
            </a:r>
            <a:r>
              <a:rPr lang="zh-CN" sz="2400" dirty="0">
                <a:latin typeface="黑体" panose="02010609060101010101" pitchFamily="49" charset="-122"/>
                <a:ea typeface="黑体" panose="02010609060101010101" pitchFamily="49" charset="-122"/>
                <a:cs typeface="宋体" panose="02010600030101010101" pitchFamily="2" charset="-122"/>
              </a:rPr>
              <a:t>具体表现在理想信念、立德树人、师德准则三个方面。</a:t>
            </a:r>
            <a:r>
              <a:rPr lang="zh-CN" sz="2000" baseline="30000" dirty="0">
                <a:latin typeface="黑体" panose="02010609060101010101" pitchFamily="49" charset="-122"/>
                <a:ea typeface="黑体" panose="02010609060101010101" pitchFamily="49" charset="-122"/>
                <a:cs typeface="宋体" panose="02010600030101010101" pitchFamily="2" charset="-122"/>
                <a:sym typeface="+mn-ea"/>
              </a:rPr>
              <a:t>②</a:t>
            </a:r>
            <a:endParaRPr lang="zh-CN" sz="2400" baseline="30000" dirty="0">
              <a:latin typeface="黑体" panose="02010609060101010101" pitchFamily="49" charset="-122"/>
              <a:ea typeface="黑体" panose="02010609060101010101" pitchFamily="49" charset="-122"/>
              <a:cs typeface="宋体" panose="02010600030101010101" pitchFamily="2" charset="-122"/>
            </a:endParaRPr>
          </a:p>
          <a:p>
            <a:pPr indent="711200" algn="l">
              <a:lnSpc>
                <a:spcPct val="150000"/>
              </a:lnSpc>
              <a:buClrTx/>
              <a:buSzTx/>
              <a:buFontTx/>
              <a:extLst>
                <a:ext uri="{35155182-B16C-46BC-9424-99874614C6A1}">
                  <wpsdc:indentchars xmlns:wpsdc="http://www.wps.cn/officeDocument/2017/drawingmlCustomData" xmlns="" val="200" checksum="3773799597"/>
                </a:ext>
              </a:extLst>
            </a:pPr>
            <a:r>
              <a:rPr lang="zh-CN" sz="2800" dirty="0">
                <a:solidFill>
                  <a:srgbClr val="00566D"/>
                </a:solidFill>
                <a:latin typeface="黑体" panose="02010609060101010101" pitchFamily="49" charset="-122"/>
                <a:ea typeface="黑体" panose="02010609060101010101" pitchFamily="49" charset="-122"/>
                <a:cs typeface="宋体" panose="02010600030101010101" pitchFamily="2" charset="-122"/>
              </a:rPr>
              <a:t>涵养教育情怀</a:t>
            </a:r>
            <a:r>
              <a:rPr lang="zh-CN" sz="2400" dirty="0">
                <a:latin typeface="黑体" panose="02010609060101010101" pitchFamily="49" charset="-122"/>
                <a:ea typeface="黑体" panose="02010609060101010101" pitchFamily="49" charset="-122"/>
                <a:cs typeface="宋体" panose="02010600030101010101" pitchFamily="2" charset="-122"/>
              </a:rPr>
              <a:t>具体表现在职业认同、关爱学生、用心从教、自身修养四个方面。</a:t>
            </a:r>
            <a:r>
              <a:rPr lang="zh-CN" sz="2000" baseline="30000" dirty="0">
                <a:latin typeface="黑体" panose="02010609060101010101" pitchFamily="49" charset="-122"/>
                <a:ea typeface="黑体" panose="02010609060101010101" pitchFamily="49" charset="-122"/>
                <a:cs typeface="宋体" panose="02010600030101010101" pitchFamily="2" charset="-122"/>
              </a:rPr>
              <a:t>②</a:t>
            </a:r>
            <a:endParaRPr lang="zh-CN" altLang="zh-CN" sz="2000" baseline="30000" dirty="0">
              <a:latin typeface="黑体" panose="02010609060101010101" pitchFamily="49" charset="-122"/>
              <a:ea typeface="黑体" panose="02010609060101010101" pitchFamily="49" charset="-122"/>
              <a:cs typeface="宋体" panose="02010600030101010101" pitchFamily="2" charset="-122"/>
            </a:endParaRPr>
          </a:p>
        </p:txBody>
      </p:sp>
      <p:sp>
        <p:nvSpPr>
          <p:cNvPr id="5" name="文本框 4"/>
          <p:cNvSpPr txBox="1"/>
          <p:nvPr/>
        </p:nvSpPr>
        <p:spPr>
          <a:xfrm>
            <a:off x="3235960" y="6397625"/>
            <a:ext cx="7345680" cy="460375"/>
          </a:xfrm>
          <a:prstGeom prst="rect">
            <a:avLst/>
          </a:prstGeom>
          <a:noFill/>
        </p:spPr>
        <p:txBody>
          <a:bodyPr wrap="square" rtlCol="0" anchor="t">
            <a:spAutoFit/>
          </a:bodyPr>
          <a:lstStyle/>
          <a:p>
            <a:pPr lvl="0" algn="l">
              <a:buClrTx/>
              <a:buSzTx/>
              <a:buFontTx/>
            </a:pP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①陈实,李家清,常珊珊等.基于“标准”的地理师范生关键能力评价体系建构探究[J].地理教育,2022(01):3-9.</a:t>
            </a:r>
          </a:p>
          <a:p>
            <a:pPr lvl="0" algn="l">
              <a:buClrTx/>
              <a:buSzTx/>
              <a:buFontTx/>
            </a:pP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②教育部办公厅</a:t>
            </a:r>
            <a:r>
              <a:rPr lang="en-US"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中学教育专业师范生教师职业能力标准（试行）</a:t>
            </a:r>
            <a:r>
              <a:rPr lang="en-US"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EB/OL</a:t>
            </a:r>
            <a:r>
              <a:rPr lang="en-US"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.（2021-02-12）</a:t>
            </a:r>
            <a:r>
              <a:rPr lang="en-US"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2021-09-16</a:t>
            </a:r>
            <a:r>
              <a:rPr lang="en-US"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a:t>
            </a:r>
            <a:endParaRPr lang="zh-CN" altLang="en-US" sz="1200" kern="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728345"/>
            <a:ext cx="2632710" cy="6130290"/>
          </a:xfrm>
          <a:prstGeom prst="rect">
            <a:avLst/>
          </a:prstGeom>
          <a:solidFill>
            <a:srgbClr val="E7E6E6"/>
          </a:solidFill>
          <a:ln w="12700" cap="flat" cmpd="sng" algn="ctr">
            <a:solidFill>
              <a:srgbClr val="E7E6E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0" name="内容占位符 2"/>
          <p:cNvSpPr txBox="1"/>
          <p:nvPr/>
        </p:nvSpPr>
        <p:spPr>
          <a:xfrm>
            <a:off x="0" y="-22225"/>
            <a:ext cx="12192000" cy="819785"/>
          </a:xfrm>
          <a:prstGeom prst="rect">
            <a:avLst/>
          </a:prstGeom>
          <a:gradFill>
            <a:gsLst>
              <a:gs pos="0">
                <a:schemeClr val="accent1">
                  <a:lumMod val="20000"/>
                  <a:lumOff val="80000"/>
                  <a:alpha val="70000"/>
                </a:schemeClr>
              </a:gs>
              <a:gs pos="13000">
                <a:schemeClr val="accent1">
                  <a:lumMod val="45000"/>
                  <a:lumOff val="55000"/>
                </a:schemeClr>
              </a:gs>
              <a:gs pos="78000">
                <a:srgbClr val="00566D"/>
              </a:gs>
            </a:gsLst>
            <a:lin ang="108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35000"/>
              </a:lnSpc>
              <a:spcBef>
                <a:spcPts val="0"/>
              </a:spcBef>
              <a:buFont typeface="Arial" panose="020B0604020202020204" pitchFamily="34" charset="0"/>
              <a:buNone/>
            </a:pPr>
            <a:r>
              <a:rPr lang="zh-CN" altLang="en-US" b="1" dirty="0">
                <a:solidFill>
                  <a:schemeClr val="bg1"/>
                </a:solidFill>
                <a:latin typeface="黑体" panose="02010609060101010101" pitchFamily="49" charset="-122"/>
                <a:ea typeface="黑体" panose="02010609060101010101" pitchFamily="49" charset="-122"/>
              </a:rPr>
              <a:t>      （</a:t>
            </a:r>
            <a:r>
              <a:rPr lang="zh-CN" altLang="en-US" b="1" dirty="0">
                <a:solidFill>
                  <a:schemeClr val="bg1"/>
                </a:solidFill>
                <a:latin typeface="微软雅黑" panose="020B0503020204020204" charset="-122"/>
                <a:ea typeface="微软雅黑" panose="020B0503020204020204" charset="-122"/>
              </a:rPr>
              <a:t>二）职前教师关键能力的构成与价值</a:t>
            </a:r>
            <a:endParaRPr b="1" dirty="0">
              <a:solidFill>
                <a:schemeClr val="bg1"/>
              </a:solidFill>
            </a:endParaRPr>
          </a:p>
        </p:txBody>
      </p:sp>
      <p:pic>
        <p:nvPicPr>
          <p:cNvPr id="6" name="图片 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3462" b="100000" l="4213" r="27341"/>
                    </a14:imgEffect>
                  </a14:imgLayer>
                </a14:imgProps>
              </a:ext>
              <a:ext uri="{28A0092B-C50C-407E-A947-70E740481C1C}">
                <a14:useLocalDpi xmlns:a14="http://schemas.microsoft.com/office/drawing/2010/main" val="0"/>
              </a:ext>
            </a:extLst>
          </a:blip>
          <a:srcRect l="4333" r="72420"/>
          <a:stretch>
            <a:fillRect/>
          </a:stretch>
        </p:blipFill>
        <p:spPr>
          <a:xfrm>
            <a:off x="157654" y="-70082"/>
            <a:ext cx="827583" cy="866663"/>
          </a:xfrm>
          <a:prstGeom prst="rect">
            <a:avLst/>
          </a:prstGeom>
        </p:spPr>
      </p:pic>
      <p:graphicFrame>
        <p:nvGraphicFramePr>
          <p:cNvPr id="26" name="表格 2"/>
          <p:cNvGraphicFramePr>
            <a:graphicFrameLocks noGrp="1"/>
          </p:cNvGraphicFramePr>
          <p:nvPr>
            <p:custDataLst>
              <p:tags r:id="rId1"/>
            </p:custDataLst>
          </p:nvPr>
        </p:nvGraphicFramePr>
        <p:xfrm>
          <a:off x="-635" y="1292225"/>
          <a:ext cx="2633345" cy="4876800"/>
        </p:xfrm>
        <a:graphic>
          <a:graphicData uri="http://schemas.openxmlformats.org/drawingml/2006/table">
            <a:tbl>
              <a:tblPr firstRow="1" bandRow="1"/>
              <a:tblGrid>
                <a:gridCol w="2633345">
                  <a:extLst>
                    <a:ext uri="{9D8B030D-6E8A-4147-A177-3AD203B41FA5}">
                      <a16:colId xmlns:a16="http://schemas.microsoft.com/office/drawing/2014/main" val="20000"/>
                    </a:ext>
                  </a:extLst>
                </a:gridCol>
              </a:tblGrid>
              <a:tr h="812800">
                <a:tc>
                  <a:txBody>
                    <a:bodyPr/>
                    <a:lstStyle/>
                    <a:p>
                      <a:pPr marL="0" algn="ctr" defTabSz="914400" rtl="0" eaLnBrk="1" latinLnBrk="0" hangingPunct="1"/>
                      <a:r>
                        <a:rPr lang="zh-CN" altLang="en-US" sz="2800" b="1" kern="1200" dirty="0">
                          <a:solidFill>
                            <a:schemeClr val="bg2">
                              <a:lumMod val="75000"/>
                            </a:schemeClr>
                          </a:solidFill>
                          <a:latin typeface="黑体" panose="02010609060101010101" pitchFamily="49" charset="-122"/>
                          <a:ea typeface="黑体" panose="02010609060101010101" pitchFamily="49" charset="-122"/>
                          <a:cs typeface="+mn-cs"/>
                        </a:rPr>
                        <a:t>师德践行能力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7E6E6">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812800">
                <a:tc>
                  <a:txBody>
                    <a:bodyPr/>
                    <a:lstStyle/>
                    <a:p>
                      <a:pPr marL="0" algn="ctr" defTabSz="914400" rtl="0" eaLnBrk="1" latinLnBrk="0" hangingPunct="1"/>
                      <a:r>
                        <a:rPr lang="zh-CN" altLang="en-US" sz="2800" b="1" kern="1200" dirty="0">
                          <a:solidFill>
                            <a:schemeClr val="lt1"/>
                          </a:solidFill>
                          <a:latin typeface="黑体" panose="02010609060101010101" pitchFamily="49" charset="-122"/>
                          <a:ea typeface="黑体" panose="02010609060101010101" pitchFamily="49" charset="-122"/>
                          <a:cs typeface="+mn-cs"/>
                        </a:rPr>
                        <a:t>课程理解能力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75000"/>
                        </a:srgbClr>
                      </a:solidFill>
                      <a:prstDash val="solid"/>
                      <a:round/>
                      <a:headEnd type="none" w="med" len="med"/>
                      <a:tailEnd type="none" w="med" len="med"/>
                    </a:lnT>
                    <a:lnB w="12700" cap="flat" cmpd="sng" algn="ctr">
                      <a:solidFill>
                        <a:srgbClr val="E7E6E6">
                          <a:lumMod val="75000"/>
                        </a:srgbClr>
                      </a:solidFill>
                      <a:prstDash val="solid"/>
                      <a:round/>
                      <a:headEnd type="none" w="med" len="med"/>
                      <a:tailEnd type="none" w="med" len="med"/>
                    </a:lnB>
                    <a:lnTlToBr w="12700" cmpd="sng">
                      <a:noFill/>
                      <a:prstDash val="solid"/>
                    </a:lnTlToBr>
                    <a:lnBlToTr w="12700" cmpd="sng">
                      <a:noFill/>
                      <a:prstDash val="solid"/>
                    </a:lnBlToTr>
                    <a:solidFill>
                      <a:srgbClr val="00566D"/>
                    </a:solidFill>
                  </a:tcPr>
                </a:tc>
                <a:extLst>
                  <a:ext uri="{0D108BD9-81ED-4DB2-BD59-A6C34878D82A}">
                    <a16:rowId xmlns:a16="http://schemas.microsoft.com/office/drawing/2014/main" val="10001"/>
                  </a:ext>
                </a:extLst>
              </a:tr>
              <a:tr h="812800">
                <a:tc>
                  <a:txBody>
                    <a:bodyPr/>
                    <a:lstStyle/>
                    <a:p>
                      <a:pPr marL="0" algn="ctr" defTabSz="914400" rtl="0" eaLnBrk="1" latinLnBrk="0" hangingPunct="1"/>
                      <a:r>
                        <a:rPr lang="zh-CN" altLang="en-US" sz="2800" b="1" kern="1200" dirty="0">
                          <a:solidFill>
                            <a:schemeClr val="bg2">
                              <a:lumMod val="75000"/>
                            </a:schemeClr>
                          </a:solidFill>
                          <a:latin typeface="黑体" panose="02010609060101010101" pitchFamily="49" charset="-122"/>
                          <a:ea typeface="黑体" panose="02010609060101010101" pitchFamily="49" charset="-122"/>
                          <a:cs typeface="+mn-cs"/>
                        </a:rPr>
                        <a:t>教学设计能力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75000"/>
                        </a:srgbClr>
                      </a:solidFill>
                      <a:prstDash val="solid"/>
                      <a:round/>
                      <a:headEnd type="none" w="med" len="med"/>
                      <a:tailEnd type="none" w="med" len="med"/>
                    </a:lnT>
                    <a:lnB w="12700" cap="flat" cmpd="sng" algn="ctr">
                      <a:solidFill>
                        <a:srgbClr val="E7E6E6">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12800">
                <a:tc>
                  <a:txBody>
                    <a:bodyPr/>
                    <a:lstStyle/>
                    <a:p>
                      <a:pPr marL="0" algn="ctr" defTabSz="914400" rtl="0" eaLnBrk="1" latinLnBrk="0" hangingPunct="1"/>
                      <a:r>
                        <a:rPr lang="zh-CN" altLang="en-US" sz="2800" b="1" kern="1200" dirty="0">
                          <a:solidFill>
                            <a:schemeClr val="bg2">
                              <a:lumMod val="75000"/>
                            </a:schemeClr>
                          </a:solidFill>
                          <a:latin typeface="黑体" panose="02010609060101010101" pitchFamily="49" charset="-122"/>
                          <a:ea typeface="黑体" panose="02010609060101010101" pitchFamily="49" charset="-122"/>
                          <a:cs typeface="+mn-cs"/>
                        </a:rPr>
                        <a:t>课堂实施能力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75000"/>
                        </a:srgbClr>
                      </a:solidFill>
                      <a:prstDash val="solid"/>
                      <a:round/>
                      <a:headEnd type="none" w="med" len="med"/>
                      <a:tailEnd type="none" w="med" len="med"/>
                    </a:lnT>
                    <a:lnB w="12700" cap="flat" cmpd="sng" algn="ctr">
                      <a:solidFill>
                        <a:srgbClr val="E7E6E6">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812800">
                <a:tc>
                  <a:txBody>
                    <a:bodyPr/>
                    <a:lstStyle/>
                    <a:p>
                      <a:pPr marL="0" algn="ctr" defTabSz="914400" rtl="0" eaLnBrk="1" latinLnBrk="0" hangingPunct="1"/>
                      <a:r>
                        <a:rPr lang="zh-CN" altLang="en-US" sz="2800" b="1" kern="1200" dirty="0">
                          <a:solidFill>
                            <a:schemeClr val="bg2">
                              <a:lumMod val="75000"/>
                            </a:schemeClr>
                          </a:solidFill>
                          <a:latin typeface="黑体" panose="02010609060101010101" pitchFamily="49" charset="-122"/>
                          <a:ea typeface="黑体" panose="02010609060101010101" pitchFamily="49" charset="-122"/>
                          <a:cs typeface="+mn-cs"/>
                        </a:rPr>
                        <a:t>教学评价能力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75000"/>
                        </a:srgbClr>
                      </a:solidFill>
                      <a:prstDash val="solid"/>
                      <a:round/>
                      <a:headEnd type="none" w="med" len="med"/>
                      <a:tailEnd type="none" w="med" len="med"/>
                    </a:lnT>
                    <a:lnB w="12700" cap="flat" cmpd="sng" algn="ctr">
                      <a:solidFill>
                        <a:srgbClr val="E7E6E6">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812800">
                <a:tc>
                  <a:txBody>
                    <a:bodyPr/>
                    <a:lstStyle/>
                    <a:p>
                      <a:pPr marL="0" algn="ctr" defTabSz="914400" rtl="0" eaLnBrk="1" latinLnBrk="0" hangingPunct="1"/>
                      <a:r>
                        <a:rPr lang="zh-CN" altLang="en-US" sz="2800" b="1" kern="1200" dirty="0">
                          <a:solidFill>
                            <a:schemeClr val="bg2">
                              <a:lumMod val="75000"/>
                            </a:schemeClr>
                          </a:solidFill>
                          <a:latin typeface="黑体" panose="02010609060101010101" pitchFamily="49" charset="-122"/>
                          <a:ea typeface="黑体" panose="02010609060101010101" pitchFamily="49" charset="-122"/>
                          <a:cs typeface="+mn-cs"/>
                        </a:rPr>
                        <a:t>教学研究能力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7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28" name="等腰三角形 27"/>
          <p:cNvSpPr/>
          <p:nvPr/>
        </p:nvSpPr>
        <p:spPr>
          <a:xfrm rot="16200000">
            <a:off x="2488295" y="2435813"/>
            <a:ext cx="144000" cy="1440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35960" y="1292225"/>
            <a:ext cx="6512560" cy="583565"/>
          </a:xfrm>
          <a:prstGeom prst="rect">
            <a:avLst/>
          </a:prstGeom>
          <a:noFill/>
        </p:spPr>
        <p:txBody>
          <a:bodyPr wrap="square" rtlCol="0">
            <a:spAutoFit/>
          </a:bodyPr>
          <a:lstStyle/>
          <a:p>
            <a:r>
              <a:rPr lang="zh-CN" altLang="en-US" sz="3200" b="1" dirty="0">
                <a:solidFill>
                  <a:srgbClr val="00566D"/>
                </a:solidFill>
                <a:latin typeface="黑体" panose="02010609060101010101" pitchFamily="49" charset="-122"/>
                <a:ea typeface="黑体" panose="02010609060101010101" pitchFamily="49" charset="-122"/>
                <a:cs typeface="宋体" panose="02010600030101010101" pitchFamily="2" charset="-122"/>
              </a:rPr>
              <a:t>职前教师关键能力的前提</a:t>
            </a:r>
          </a:p>
        </p:txBody>
      </p:sp>
      <p:sp>
        <p:nvSpPr>
          <p:cNvPr id="5" name="文本框 4"/>
          <p:cNvSpPr txBox="1"/>
          <p:nvPr/>
        </p:nvSpPr>
        <p:spPr>
          <a:xfrm>
            <a:off x="3235960" y="1998345"/>
            <a:ext cx="8535670" cy="4154170"/>
          </a:xfrm>
          <a:prstGeom prst="rect">
            <a:avLst/>
          </a:prstGeom>
          <a:noFill/>
        </p:spPr>
        <p:txBody>
          <a:bodyPr wrap="square" rtlCol="0">
            <a:spAutoFit/>
          </a:bodyPr>
          <a:lstStyle/>
          <a:p>
            <a:pPr indent="609600" algn="l">
              <a:lnSpc>
                <a:spcPct val="150000"/>
              </a:lnSpc>
              <a:buClrTx/>
              <a:buSzTx/>
              <a:buFontTx/>
              <a:extLst>
                <a:ext uri="{35155182-B16C-46BC-9424-99874614C6A1}">
                  <wpsdc:indentchars xmlns:wpsdc="http://www.wps.cn/officeDocument/2017/drawingmlCustomData" xmlns="" val="200" checksum="4158780845"/>
                </a:ext>
              </a:extLst>
            </a:pPr>
            <a:r>
              <a:rPr lang="zh-CN" sz="2400" dirty="0">
                <a:latin typeface="黑体" panose="02010609060101010101" pitchFamily="49" charset="-122"/>
                <a:ea typeface="黑体" panose="02010609060101010101" pitchFamily="49" charset="-122"/>
                <a:cs typeface="宋体" panose="02010600030101010101" pitchFamily="2" charset="-122"/>
              </a:rPr>
              <a:t>指的是理解课程与社会、资源、知识、手段和学生发展的辩证关系的本质能力。</a:t>
            </a:r>
            <a:r>
              <a:rPr lang="zh-CN" sz="2000" baseline="30000" dirty="0">
                <a:latin typeface="黑体" panose="02010609060101010101" pitchFamily="49" charset="-122"/>
                <a:ea typeface="黑体" panose="02010609060101010101" pitchFamily="49" charset="-122"/>
                <a:cs typeface="宋体" panose="02010600030101010101" pitchFamily="2" charset="-122"/>
                <a:sym typeface="+mn-ea"/>
              </a:rPr>
              <a:t>①</a:t>
            </a:r>
            <a:r>
              <a:rPr lang="zh-CN" sz="2400" dirty="0">
                <a:latin typeface="黑体" panose="02010609060101010101" pitchFamily="49" charset="-122"/>
                <a:ea typeface="黑体" panose="02010609060101010101" pitchFamily="49" charset="-122"/>
                <a:cs typeface="宋体" panose="02010600030101010101" pitchFamily="2" charset="-122"/>
              </a:rPr>
              <a:t>具体来说，是对学科课程标准、课程目标、课程内容、课程实施的</a:t>
            </a:r>
            <a:r>
              <a:rPr lang="zh-CN" sz="2800" dirty="0">
                <a:solidFill>
                  <a:srgbClr val="00566D"/>
                </a:solidFill>
                <a:latin typeface="黑体" panose="02010609060101010101" pitchFamily="49" charset="-122"/>
                <a:ea typeface="黑体" panose="02010609060101010101" pitchFamily="49" charset="-122"/>
                <a:cs typeface="宋体" panose="02010600030101010101" pitchFamily="2" charset="-122"/>
              </a:rPr>
              <a:t>认知能力、判断能力、解读能力、解释能力和分析能力</a:t>
            </a:r>
            <a:r>
              <a:rPr lang="zh-CN" sz="2400" dirty="0">
                <a:latin typeface="黑体" panose="02010609060101010101" pitchFamily="49" charset="-122"/>
                <a:ea typeface="黑体" panose="02010609060101010101" pitchFamily="49" charset="-122"/>
                <a:cs typeface="宋体" panose="02010600030101010101" pitchFamily="2" charset="-122"/>
              </a:rPr>
              <a:t>。</a:t>
            </a:r>
            <a:r>
              <a:rPr lang="zh-CN" sz="2000" baseline="30000" dirty="0">
                <a:latin typeface="黑体" panose="02010609060101010101" pitchFamily="49" charset="-122"/>
                <a:ea typeface="黑体" panose="02010609060101010101" pitchFamily="49" charset="-122"/>
                <a:cs typeface="宋体" panose="02010600030101010101" pitchFamily="2" charset="-122"/>
                <a:sym typeface="+mn-ea"/>
              </a:rPr>
              <a:t>②</a:t>
            </a:r>
            <a:endParaRPr lang="zh-CN" sz="2400" dirty="0">
              <a:latin typeface="黑体" panose="02010609060101010101" pitchFamily="49" charset="-122"/>
              <a:ea typeface="黑体" panose="02010609060101010101" pitchFamily="49" charset="-122"/>
              <a:cs typeface="宋体" panose="02010600030101010101" pitchFamily="2" charset="-122"/>
            </a:endParaRPr>
          </a:p>
          <a:p>
            <a:pPr indent="609600" algn="l">
              <a:lnSpc>
                <a:spcPct val="150000"/>
              </a:lnSpc>
              <a:buClrTx/>
              <a:buSzTx/>
              <a:buFontTx/>
              <a:extLst>
                <a:ext uri="{35155182-B16C-46BC-9424-99874614C6A1}">
                  <wpsdc:indentchars xmlns:wpsdc="http://www.wps.cn/officeDocument/2017/drawingmlCustomData" xmlns="" val="200" checksum="4158780845"/>
                </a:ext>
              </a:extLst>
            </a:pPr>
            <a:r>
              <a:rPr lang="zh-CN" sz="2400" dirty="0">
                <a:latin typeface="黑体" panose="02010609060101010101" pitchFamily="49" charset="-122"/>
                <a:ea typeface="黑体" panose="02010609060101010101" pitchFamily="49" charset="-122"/>
                <a:cs typeface="宋体" panose="02010600030101010101" pitchFamily="2" charset="-122"/>
              </a:rPr>
              <a:t>美国课程专家古德莱德</a:t>
            </a:r>
            <a:r>
              <a:rPr lang="zh-CN" sz="2400" dirty="0">
                <a:latin typeface="Times New Roman" panose="02020603050405020304" pitchFamily="18" charset="0"/>
                <a:ea typeface="黑体" panose="02010609060101010101" pitchFamily="49" charset="-122"/>
                <a:cs typeface="Times New Roman" panose="02020603050405020304" pitchFamily="18" charset="0"/>
              </a:rPr>
              <a:t>（John I. Goodlad）</a:t>
            </a:r>
            <a:r>
              <a:rPr lang="zh-CN" sz="2400" dirty="0">
                <a:latin typeface="黑体" panose="02010609060101010101" pitchFamily="49" charset="-122"/>
                <a:ea typeface="黑体" panose="02010609060101010101" pitchFamily="49" charset="-122"/>
                <a:cs typeface="宋体" panose="02010600030101010101" pitchFamily="2" charset="-122"/>
              </a:rPr>
              <a:t>曾指出，从应然的“理想课程”“正式课程”到学生的“经验课程”，必须要经过教师对课程的实然“领悟”和“执行”。</a:t>
            </a:r>
          </a:p>
        </p:txBody>
      </p:sp>
      <p:sp>
        <p:nvSpPr>
          <p:cNvPr id="7" name="文本框 6"/>
          <p:cNvSpPr txBox="1"/>
          <p:nvPr/>
        </p:nvSpPr>
        <p:spPr>
          <a:xfrm>
            <a:off x="3235960" y="6390640"/>
            <a:ext cx="8321675" cy="460375"/>
          </a:xfrm>
          <a:prstGeom prst="rect">
            <a:avLst/>
          </a:prstGeom>
          <a:noFill/>
        </p:spPr>
        <p:txBody>
          <a:bodyPr wrap="square" rtlCol="0" anchor="t">
            <a:spAutoFit/>
          </a:bodyPr>
          <a:lstStyle/>
          <a:p>
            <a:pPr lvl="0" algn="l">
              <a:buClrTx/>
              <a:buSzTx/>
              <a:buFontTx/>
            </a:pP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①郝福生</a:t>
            </a:r>
            <a:r>
              <a:rPr lang="en-US"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核心素养视域中教师课程能力水平层级结构与表征</a:t>
            </a:r>
            <a:r>
              <a:rPr lang="en-US"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J</a:t>
            </a:r>
            <a:r>
              <a:rPr lang="en-US"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.宁夏师范学院学报</a:t>
            </a:r>
            <a:r>
              <a:rPr lang="en-US"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2020</a:t>
            </a:r>
            <a:r>
              <a:rPr lang="en-US"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3</a:t>
            </a:r>
            <a:r>
              <a:rPr lang="en-US"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101-107.</a:t>
            </a:r>
          </a:p>
          <a:p>
            <a:pPr lvl="0" algn="l">
              <a:buClrTx/>
              <a:buSzTx/>
              <a:buFontTx/>
            </a:pP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②陈实,李家清,常珊珊等.基于“标准”的地理师范生关键能力评价体系建构探究[J].地理教育,2022(01):3-9.</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728345"/>
            <a:ext cx="2632710" cy="6130290"/>
          </a:xfrm>
          <a:prstGeom prst="rect">
            <a:avLst/>
          </a:prstGeom>
          <a:solidFill>
            <a:srgbClr val="E7E6E6"/>
          </a:solidFill>
          <a:ln w="12700" cap="flat" cmpd="sng" algn="ctr">
            <a:solidFill>
              <a:srgbClr val="E7E6E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0" name="内容占位符 2"/>
          <p:cNvSpPr txBox="1"/>
          <p:nvPr/>
        </p:nvSpPr>
        <p:spPr>
          <a:xfrm>
            <a:off x="0" y="-22225"/>
            <a:ext cx="12192000" cy="819785"/>
          </a:xfrm>
          <a:prstGeom prst="rect">
            <a:avLst/>
          </a:prstGeom>
          <a:gradFill>
            <a:gsLst>
              <a:gs pos="0">
                <a:schemeClr val="accent1">
                  <a:lumMod val="20000"/>
                  <a:lumOff val="80000"/>
                  <a:alpha val="70000"/>
                </a:schemeClr>
              </a:gs>
              <a:gs pos="13000">
                <a:schemeClr val="accent1">
                  <a:lumMod val="45000"/>
                  <a:lumOff val="55000"/>
                </a:schemeClr>
              </a:gs>
              <a:gs pos="78000">
                <a:srgbClr val="00566D"/>
              </a:gs>
            </a:gsLst>
            <a:lin ang="108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35000"/>
              </a:lnSpc>
              <a:spcBef>
                <a:spcPts val="0"/>
              </a:spcBef>
              <a:buFont typeface="Arial" panose="020B0604020202020204" pitchFamily="34" charset="0"/>
              <a:buNone/>
            </a:pPr>
            <a:r>
              <a:rPr lang="zh-CN" altLang="en-US" b="1" dirty="0">
                <a:solidFill>
                  <a:schemeClr val="bg1"/>
                </a:solidFill>
                <a:latin typeface="黑体" panose="02010609060101010101" pitchFamily="49" charset="-122"/>
                <a:ea typeface="黑体" panose="02010609060101010101" pitchFamily="49" charset="-122"/>
              </a:rPr>
              <a:t>      （</a:t>
            </a:r>
            <a:r>
              <a:rPr lang="zh-CN" altLang="en-US" b="1" dirty="0">
                <a:solidFill>
                  <a:schemeClr val="bg1"/>
                </a:solidFill>
                <a:latin typeface="微软雅黑" panose="020B0503020204020204" charset="-122"/>
                <a:ea typeface="微软雅黑" panose="020B0503020204020204" charset="-122"/>
              </a:rPr>
              <a:t>二）职前教师关键能力的构成与价值</a:t>
            </a:r>
            <a:endParaRPr b="1" dirty="0">
              <a:solidFill>
                <a:schemeClr val="bg1"/>
              </a:solidFill>
            </a:endParaRPr>
          </a:p>
        </p:txBody>
      </p:sp>
      <p:pic>
        <p:nvPicPr>
          <p:cNvPr id="6" name="图片 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3462" b="100000" l="4213" r="27341"/>
                    </a14:imgEffect>
                  </a14:imgLayer>
                </a14:imgProps>
              </a:ext>
              <a:ext uri="{28A0092B-C50C-407E-A947-70E740481C1C}">
                <a14:useLocalDpi xmlns:a14="http://schemas.microsoft.com/office/drawing/2010/main" val="0"/>
              </a:ext>
            </a:extLst>
          </a:blip>
          <a:srcRect l="4333" r="72420"/>
          <a:stretch>
            <a:fillRect/>
          </a:stretch>
        </p:blipFill>
        <p:spPr>
          <a:xfrm>
            <a:off x="157654" y="-70082"/>
            <a:ext cx="827583" cy="866663"/>
          </a:xfrm>
          <a:prstGeom prst="rect">
            <a:avLst/>
          </a:prstGeom>
        </p:spPr>
      </p:pic>
      <p:graphicFrame>
        <p:nvGraphicFramePr>
          <p:cNvPr id="26" name="表格 2"/>
          <p:cNvGraphicFramePr>
            <a:graphicFrameLocks noGrp="1"/>
          </p:cNvGraphicFramePr>
          <p:nvPr>
            <p:custDataLst>
              <p:tags r:id="rId1"/>
            </p:custDataLst>
          </p:nvPr>
        </p:nvGraphicFramePr>
        <p:xfrm>
          <a:off x="-635" y="1292225"/>
          <a:ext cx="2633345" cy="4876800"/>
        </p:xfrm>
        <a:graphic>
          <a:graphicData uri="http://schemas.openxmlformats.org/drawingml/2006/table">
            <a:tbl>
              <a:tblPr firstRow="1" bandRow="1"/>
              <a:tblGrid>
                <a:gridCol w="2633345">
                  <a:extLst>
                    <a:ext uri="{9D8B030D-6E8A-4147-A177-3AD203B41FA5}">
                      <a16:colId xmlns:a16="http://schemas.microsoft.com/office/drawing/2014/main" val="20000"/>
                    </a:ext>
                  </a:extLst>
                </a:gridCol>
              </a:tblGrid>
              <a:tr h="812800">
                <a:tc>
                  <a:txBody>
                    <a:bodyPr/>
                    <a:lstStyle/>
                    <a:p>
                      <a:pPr marL="0" algn="ctr" defTabSz="914400" rtl="0" eaLnBrk="1" latinLnBrk="0" hangingPunct="1"/>
                      <a:r>
                        <a:rPr lang="zh-CN" altLang="en-US" sz="2800" b="1" kern="1200" dirty="0">
                          <a:solidFill>
                            <a:schemeClr val="bg2">
                              <a:lumMod val="75000"/>
                            </a:schemeClr>
                          </a:solidFill>
                          <a:latin typeface="黑体" panose="02010609060101010101" pitchFamily="49" charset="-122"/>
                          <a:ea typeface="黑体" panose="02010609060101010101" pitchFamily="49" charset="-122"/>
                          <a:cs typeface="+mn-cs"/>
                        </a:rPr>
                        <a:t>师德践行能力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7E6E6">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812800">
                <a:tc>
                  <a:txBody>
                    <a:bodyPr/>
                    <a:lstStyle/>
                    <a:p>
                      <a:pPr marL="0" algn="ctr" defTabSz="914400" rtl="0" eaLnBrk="1" latinLnBrk="0" hangingPunct="1"/>
                      <a:r>
                        <a:rPr lang="zh-CN" altLang="en-US" sz="2800" b="1" kern="1200" dirty="0">
                          <a:solidFill>
                            <a:schemeClr val="bg2">
                              <a:lumMod val="75000"/>
                            </a:schemeClr>
                          </a:solidFill>
                          <a:latin typeface="黑体" panose="02010609060101010101" pitchFamily="49" charset="-122"/>
                          <a:ea typeface="黑体" panose="02010609060101010101" pitchFamily="49" charset="-122"/>
                          <a:cs typeface="+mn-cs"/>
                        </a:rPr>
                        <a:t>课程理解能力</a:t>
                      </a:r>
                      <a:endParaRPr lang="zh-CN" altLang="en-US" sz="2800" b="1" kern="1200" dirty="0">
                        <a:solidFill>
                          <a:schemeClr val="lt1"/>
                        </a:solidFill>
                        <a:latin typeface="黑体" panose="02010609060101010101" pitchFamily="49" charset="-122"/>
                        <a:ea typeface="黑体" panose="02010609060101010101" pitchFamily="49"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75000"/>
                        </a:srgbClr>
                      </a:solidFill>
                      <a:prstDash val="solid"/>
                      <a:round/>
                      <a:headEnd type="none" w="med" len="med"/>
                      <a:tailEnd type="none" w="med" len="med"/>
                    </a:lnT>
                    <a:lnB w="12700" cap="flat" cmpd="sng" algn="ctr">
                      <a:solidFill>
                        <a:srgbClr val="E7E6E6">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12800">
                <a:tc>
                  <a:txBody>
                    <a:bodyPr/>
                    <a:lstStyle/>
                    <a:p>
                      <a:pPr marL="0" algn="ctr" defTabSz="914400" rtl="0" eaLnBrk="1" latinLnBrk="0" hangingPunct="1"/>
                      <a:r>
                        <a:rPr lang="zh-CN" altLang="en-US" sz="2800" b="1" kern="1200" dirty="0">
                          <a:solidFill>
                            <a:schemeClr val="bg1"/>
                          </a:solidFill>
                          <a:latin typeface="黑体" panose="02010609060101010101" pitchFamily="49" charset="-122"/>
                          <a:ea typeface="黑体" panose="02010609060101010101" pitchFamily="49" charset="-122"/>
                          <a:cs typeface="+mn-cs"/>
                        </a:rPr>
                        <a:t>教学设计能力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75000"/>
                        </a:srgbClr>
                      </a:solidFill>
                      <a:prstDash val="solid"/>
                      <a:round/>
                      <a:headEnd type="none" w="med" len="med"/>
                      <a:tailEnd type="none" w="med" len="med"/>
                    </a:lnT>
                    <a:lnB w="12700" cap="flat" cmpd="sng" algn="ctr">
                      <a:solidFill>
                        <a:srgbClr val="E7E6E6">
                          <a:lumMod val="75000"/>
                        </a:srgbClr>
                      </a:solidFill>
                      <a:prstDash val="solid"/>
                      <a:round/>
                      <a:headEnd type="none" w="med" len="med"/>
                      <a:tailEnd type="none" w="med" len="med"/>
                    </a:lnB>
                    <a:lnTlToBr w="12700" cmpd="sng">
                      <a:noFill/>
                      <a:prstDash val="solid"/>
                    </a:lnTlToBr>
                    <a:lnBlToTr w="12700" cmpd="sng">
                      <a:noFill/>
                      <a:prstDash val="solid"/>
                    </a:lnBlToTr>
                    <a:solidFill>
                      <a:srgbClr val="00566D"/>
                    </a:solidFill>
                  </a:tcPr>
                </a:tc>
                <a:extLst>
                  <a:ext uri="{0D108BD9-81ED-4DB2-BD59-A6C34878D82A}">
                    <a16:rowId xmlns:a16="http://schemas.microsoft.com/office/drawing/2014/main" val="10002"/>
                  </a:ext>
                </a:extLst>
              </a:tr>
              <a:tr h="812800">
                <a:tc>
                  <a:txBody>
                    <a:bodyPr/>
                    <a:lstStyle/>
                    <a:p>
                      <a:pPr marL="0" algn="ctr" defTabSz="914400" rtl="0" eaLnBrk="1" latinLnBrk="0" hangingPunct="1"/>
                      <a:r>
                        <a:rPr lang="zh-CN" altLang="en-US" sz="2800" b="1" kern="1200" dirty="0">
                          <a:solidFill>
                            <a:schemeClr val="bg2">
                              <a:lumMod val="75000"/>
                            </a:schemeClr>
                          </a:solidFill>
                          <a:latin typeface="黑体" panose="02010609060101010101" pitchFamily="49" charset="-122"/>
                          <a:ea typeface="黑体" panose="02010609060101010101" pitchFamily="49" charset="-122"/>
                          <a:cs typeface="+mn-cs"/>
                        </a:rPr>
                        <a:t>课堂实施能力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75000"/>
                        </a:srgbClr>
                      </a:solidFill>
                      <a:prstDash val="solid"/>
                      <a:round/>
                      <a:headEnd type="none" w="med" len="med"/>
                      <a:tailEnd type="none" w="med" len="med"/>
                    </a:lnT>
                    <a:lnB w="12700" cap="flat" cmpd="sng" algn="ctr">
                      <a:solidFill>
                        <a:srgbClr val="E7E6E6">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812800">
                <a:tc>
                  <a:txBody>
                    <a:bodyPr/>
                    <a:lstStyle/>
                    <a:p>
                      <a:pPr marL="0" algn="ctr" defTabSz="914400" rtl="0" eaLnBrk="1" latinLnBrk="0" hangingPunct="1"/>
                      <a:r>
                        <a:rPr lang="zh-CN" altLang="en-US" sz="2800" b="1" kern="1200" dirty="0">
                          <a:solidFill>
                            <a:schemeClr val="bg2">
                              <a:lumMod val="75000"/>
                            </a:schemeClr>
                          </a:solidFill>
                          <a:latin typeface="黑体" panose="02010609060101010101" pitchFamily="49" charset="-122"/>
                          <a:ea typeface="黑体" panose="02010609060101010101" pitchFamily="49" charset="-122"/>
                          <a:cs typeface="+mn-cs"/>
                        </a:rPr>
                        <a:t>教学评价能力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75000"/>
                        </a:srgbClr>
                      </a:solidFill>
                      <a:prstDash val="solid"/>
                      <a:round/>
                      <a:headEnd type="none" w="med" len="med"/>
                      <a:tailEnd type="none" w="med" len="med"/>
                    </a:lnT>
                    <a:lnB w="12700" cap="flat" cmpd="sng" algn="ctr">
                      <a:solidFill>
                        <a:srgbClr val="E7E6E6">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812800">
                <a:tc>
                  <a:txBody>
                    <a:bodyPr/>
                    <a:lstStyle/>
                    <a:p>
                      <a:pPr marL="0" algn="ctr" defTabSz="914400" rtl="0" eaLnBrk="1" latinLnBrk="0" hangingPunct="1"/>
                      <a:r>
                        <a:rPr lang="zh-CN" altLang="en-US" sz="2800" b="1" kern="1200" dirty="0">
                          <a:solidFill>
                            <a:schemeClr val="bg2">
                              <a:lumMod val="75000"/>
                            </a:schemeClr>
                          </a:solidFill>
                          <a:latin typeface="黑体" panose="02010609060101010101" pitchFamily="49" charset="-122"/>
                          <a:ea typeface="黑体" panose="02010609060101010101" pitchFamily="49" charset="-122"/>
                          <a:cs typeface="+mn-cs"/>
                        </a:rPr>
                        <a:t>教学研究能力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7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28" name="等腰三角形 27"/>
          <p:cNvSpPr/>
          <p:nvPr/>
        </p:nvSpPr>
        <p:spPr>
          <a:xfrm rot="16200000">
            <a:off x="2488295" y="3254328"/>
            <a:ext cx="144000" cy="1440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235960" y="1292225"/>
            <a:ext cx="8391525" cy="583565"/>
          </a:xfrm>
          <a:prstGeom prst="rect">
            <a:avLst/>
          </a:prstGeom>
          <a:noFill/>
        </p:spPr>
        <p:txBody>
          <a:bodyPr wrap="square" rtlCol="0">
            <a:spAutoFit/>
          </a:bodyPr>
          <a:lstStyle/>
          <a:p>
            <a:r>
              <a:rPr lang="zh-CN" altLang="en-US" sz="3200" b="1" dirty="0">
                <a:solidFill>
                  <a:srgbClr val="00566D"/>
                </a:solidFill>
                <a:latin typeface="黑体" panose="02010609060101010101" pitchFamily="49" charset="-122"/>
                <a:ea typeface="黑体" panose="02010609060101010101" pitchFamily="49" charset="-122"/>
                <a:cs typeface="宋体" panose="02010600030101010101" pitchFamily="2" charset="-122"/>
              </a:rPr>
              <a:t>间接体现内隐性能力，直接影响课堂实施能力</a:t>
            </a:r>
          </a:p>
        </p:txBody>
      </p:sp>
      <p:sp>
        <p:nvSpPr>
          <p:cNvPr id="5" name="文本框 4"/>
          <p:cNvSpPr txBox="1"/>
          <p:nvPr/>
        </p:nvSpPr>
        <p:spPr>
          <a:xfrm>
            <a:off x="3235960" y="1998345"/>
            <a:ext cx="8535670" cy="3046095"/>
          </a:xfrm>
          <a:prstGeom prst="rect">
            <a:avLst/>
          </a:prstGeom>
          <a:noFill/>
        </p:spPr>
        <p:txBody>
          <a:bodyPr wrap="square" rtlCol="0">
            <a:spAutoFit/>
          </a:bodyPr>
          <a:lstStyle/>
          <a:p>
            <a:pPr indent="609600" algn="l">
              <a:lnSpc>
                <a:spcPct val="150000"/>
              </a:lnSpc>
              <a:buClrTx/>
              <a:buSzTx/>
              <a:buFontTx/>
              <a:extLst>
                <a:ext uri="{35155182-B16C-46BC-9424-99874614C6A1}">
                  <wpsdc:indentchars xmlns:wpsdc="http://www.wps.cn/officeDocument/2017/drawingmlCustomData" xmlns="" val="200" checksum="4158780845"/>
                </a:ext>
              </a:extLst>
            </a:pPr>
            <a:r>
              <a:rPr lang="zh-CN" sz="2400" dirty="0">
                <a:latin typeface="黑体" panose="02010609060101010101" pitchFamily="49" charset="-122"/>
                <a:ea typeface="黑体" panose="02010609060101010101" pitchFamily="49" charset="-122"/>
                <a:cs typeface="宋体" panose="02010600030101010101" pitchFamily="2" charset="-122"/>
              </a:rPr>
              <a:t>主要表现为地理教学设计要素方案的完整性（教学目标设计、教学方法设计、教学媒体设计、教学过程设计、教学重难点设计、板书设计、教学反思设计等）及教学要素设计的质量。教学设计能力核心体现在</a:t>
            </a:r>
            <a:r>
              <a:rPr lang="zh-CN" sz="2800" dirty="0">
                <a:solidFill>
                  <a:srgbClr val="00566D"/>
                </a:solidFill>
                <a:latin typeface="黑体" panose="02010609060101010101" pitchFamily="49" charset="-122"/>
                <a:ea typeface="黑体" panose="02010609060101010101" pitchFamily="49" charset="-122"/>
                <a:cs typeface="宋体" panose="02010600030101010101" pitchFamily="2" charset="-122"/>
              </a:rPr>
              <a:t>教学目标、教学方法与媒体、教学过程设计</a:t>
            </a:r>
            <a:r>
              <a:rPr lang="zh-CN" sz="2400" dirty="0">
                <a:latin typeface="黑体" panose="02010609060101010101" pitchFamily="49" charset="-122"/>
                <a:ea typeface="黑体" panose="02010609060101010101" pitchFamily="49" charset="-122"/>
                <a:cs typeface="宋体" panose="02010600030101010101" pitchFamily="2" charset="-122"/>
              </a:rPr>
              <a:t>的水平和质量。</a:t>
            </a:r>
          </a:p>
        </p:txBody>
      </p:sp>
      <p:sp>
        <p:nvSpPr>
          <p:cNvPr id="7" name="文本框 6"/>
          <p:cNvSpPr txBox="1"/>
          <p:nvPr/>
        </p:nvSpPr>
        <p:spPr>
          <a:xfrm>
            <a:off x="3235960" y="6390640"/>
            <a:ext cx="8321675" cy="275590"/>
          </a:xfrm>
          <a:prstGeom prst="rect">
            <a:avLst/>
          </a:prstGeom>
          <a:noFill/>
        </p:spPr>
        <p:txBody>
          <a:bodyPr wrap="square" rtlCol="0" anchor="t">
            <a:spAutoFit/>
          </a:bodyPr>
          <a:lstStyle/>
          <a:p>
            <a:pPr lvl="0" algn="l">
              <a:buClrTx/>
              <a:buSzTx/>
              <a:buFontTx/>
            </a:pP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陈实,李家清,常珊珊等.基于“标准”的地理师范生关键能力评价体系建构探究[J].地理教育,2022(01):3-9.</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728345"/>
            <a:ext cx="2632710" cy="6130290"/>
          </a:xfrm>
          <a:prstGeom prst="rect">
            <a:avLst/>
          </a:prstGeom>
          <a:solidFill>
            <a:srgbClr val="E7E6E6"/>
          </a:solidFill>
          <a:ln w="12700" cap="flat" cmpd="sng" algn="ctr">
            <a:solidFill>
              <a:srgbClr val="E7E6E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0" name="内容占位符 2"/>
          <p:cNvSpPr txBox="1"/>
          <p:nvPr/>
        </p:nvSpPr>
        <p:spPr>
          <a:xfrm>
            <a:off x="0" y="-22225"/>
            <a:ext cx="12192000" cy="819785"/>
          </a:xfrm>
          <a:prstGeom prst="rect">
            <a:avLst/>
          </a:prstGeom>
          <a:gradFill>
            <a:gsLst>
              <a:gs pos="0">
                <a:schemeClr val="accent1">
                  <a:lumMod val="20000"/>
                  <a:lumOff val="80000"/>
                  <a:alpha val="70000"/>
                </a:schemeClr>
              </a:gs>
              <a:gs pos="13000">
                <a:schemeClr val="accent1">
                  <a:lumMod val="45000"/>
                  <a:lumOff val="55000"/>
                </a:schemeClr>
              </a:gs>
              <a:gs pos="78000">
                <a:srgbClr val="00566D"/>
              </a:gs>
            </a:gsLst>
            <a:lin ang="108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35000"/>
              </a:lnSpc>
              <a:spcBef>
                <a:spcPts val="0"/>
              </a:spcBef>
              <a:buFont typeface="Arial" panose="020B0604020202020204" pitchFamily="34" charset="0"/>
              <a:buNone/>
            </a:pPr>
            <a:r>
              <a:rPr lang="zh-CN" altLang="en-US" b="1" dirty="0">
                <a:solidFill>
                  <a:schemeClr val="bg1"/>
                </a:solidFill>
                <a:latin typeface="黑体" panose="02010609060101010101" pitchFamily="49" charset="-122"/>
                <a:ea typeface="黑体" panose="02010609060101010101" pitchFamily="49" charset="-122"/>
              </a:rPr>
              <a:t>      （</a:t>
            </a:r>
            <a:r>
              <a:rPr lang="zh-CN" altLang="en-US" b="1" dirty="0">
                <a:solidFill>
                  <a:schemeClr val="bg1"/>
                </a:solidFill>
                <a:latin typeface="微软雅黑" panose="020B0503020204020204" charset="-122"/>
                <a:ea typeface="微软雅黑" panose="020B0503020204020204" charset="-122"/>
              </a:rPr>
              <a:t>二）职前教师关键能力的构成与价值</a:t>
            </a:r>
            <a:endParaRPr b="1" dirty="0">
              <a:solidFill>
                <a:schemeClr val="bg1"/>
              </a:solidFill>
            </a:endParaRPr>
          </a:p>
        </p:txBody>
      </p:sp>
      <p:pic>
        <p:nvPicPr>
          <p:cNvPr id="6" name="图片 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3462" b="100000" l="4213" r="27341"/>
                    </a14:imgEffect>
                  </a14:imgLayer>
                </a14:imgProps>
              </a:ext>
              <a:ext uri="{28A0092B-C50C-407E-A947-70E740481C1C}">
                <a14:useLocalDpi xmlns:a14="http://schemas.microsoft.com/office/drawing/2010/main" val="0"/>
              </a:ext>
            </a:extLst>
          </a:blip>
          <a:srcRect l="4333" r="72420"/>
          <a:stretch>
            <a:fillRect/>
          </a:stretch>
        </p:blipFill>
        <p:spPr>
          <a:xfrm>
            <a:off x="157654" y="-70082"/>
            <a:ext cx="827583" cy="866663"/>
          </a:xfrm>
          <a:prstGeom prst="rect">
            <a:avLst/>
          </a:prstGeom>
        </p:spPr>
      </p:pic>
      <p:graphicFrame>
        <p:nvGraphicFramePr>
          <p:cNvPr id="26" name="表格 2"/>
          <p:cNvGraphicFramePr>
            <a:graphicFrameLocks noGrp="1"/>
          </p:cNvGraphicFramePr>
          <p:nvPr>
            <p:custDataLst>
              <p:tags r:id="rId1"/>
            </p:custDataLst>
          </p:nvPr>
        </p:nvGraphicFramePr>
        <p:xfrm>
          <a:off x="-635" y="1292225"/>
          <a:ext cx="2633345" cy="4876800"/>
        </p:xfrm>
        <a:graphic>
          <a:graphicData uri="http://schemas.openxmlformats.org/drawingml/2006/table">
            <a:tbl>
              <a:tblPr firstRow="1" bandRow="1"/>
              <a:tblGrid>
                <a:gridCol w="2633345">
                  <a:extLst>
                    <a:ext uri="{9D8B030D-6E8A-4147-A177-3AD203B41FA5}">
                      <a16:colId xmlns:a16="http://schemas.microsoft.com/office/drawing/2014/main" val="20000"/>
                    </a:ext>
                  </a:extLst>
                </a:gridCol>
              </a:tblGrid>
              <a:tr h="812800">
                <a:tc>
                  <a:txBody>
                    <a:bodyPr/>
                    <a:lstStyle/>
                    <a:p>
                      <a:pPr marL="0" algn="ctr" defTabSz="914400" rtl="0" eaLnBrk="1" latinLnBrk="0" hangingPunct="1"/>
                      <a:r>
                        <a:rPr lang="zh-CN" altLang="en-US" sz="2800" b="1" kern="1200" dirty="0">
                          <a:solidFill>
                            <a:schemeClr val="bg2">
                              <a:lumMod val="75000"/>
                            </a:schemeClr>
                          </a:solidFill>
                          <a:latin typeface="黑体" panose="02010609060101010101" pitchFamily="49" charset="-122"/>
                          <a:ea typeface="黑体" panose="02010609060101010101" pitchFamily="49" charset="-122"/>
                          <a:cs typeface="+mn-cs"/>
                        </a:rPr>
                        <a:t>师德践行能力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7E6E6">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812800">
                <a:tc>
                  <a:txBody>
                    <a:bodyPr/>
                    <a:lstStyle/>
                    <a:p>
                      <a:pPr marL="0" algn="ctr" defTabSz="914400" rtl="0" eaLnBrk="1" latinLnBrk="0" hangingPunct="1"/>
                      <a:r>
                        <a:rPr lang="zh-CN" altLang="en-US" sz="2800" b="1" kern="1200" dirty="0">
                          <a:solidFill>
                            <a:schemeClr val="bg2">
                              <a:lumMod val="75000"/>
                            </a:schemeClr>
                          </a:solidFill>
                          <a:latin typeface="黑体" panose="02010609060101010101" pitchFamily="49" charset="-122"/>
                          <a:ea typeface="黑体" panose="02010609060101010101" pitchFamily="49" charset="-122"/>
                          <a:cs typeface="+mn-cs"/>
                        </a:rPr>
                        <a:t>课程理解能力</a:t>
                      </a:r>
                      <a:endParaRPr lang="zh-CN" altLang="en-US" sz="2800" b="1" kern="1200" dirty="0">
                        <a:solidFill>
                          <a:schemeClr val="lt1"/>
                        </a:solidFill>
                        <a:latin typeface="黑体" panose="02010609060101010101" pitchFamily="49" charset="-122"/>
                        <a:ea typeface="黑体" panose="02010609060101010101" pitchFamily="49"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75000"/>
                        </a:srgbClr>
                      </a:solidFill>
                      <a:prstDash val="solid"/>
                      <a:round/>
                      <a:headEnd type="none" w="med" len="med"/>
                      <a:tailEnd type="none" w="med" len="med"/>
                    </a:lnT>
                    <a:lnB w="12700" cap="flat" cmpd="sng" algn="ctr">
                      <a:solidFill>
                        <a:srgbClr val="E7E6E6">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12800">
                <a:tc>
                  <a:txBody>
                    <a:bodyPr/>
                    <a:lstStyle/>
                    <a:p>
                      <a:pPr marL="0" algn="ctr" defTabSz="914400" rtl="0" eaLnBrk="1" latinLnBrk="0" hangingPunct="1"/>
                      <a:r>
                        <a:rPr lang="zh-CN" altLang="en-US" sz="2800" b="1" kern="1200" dirty="0">
                          <a:solidFill>
                            <a:schemeClr val="bg2">
                              <a:lumMod val="75000"/>
                            </a:schemeClr>
                          </a:solidFill>
                          <a:latin typeface="黑体" panose="02010609060101010101" pitchFamily="49" charset="-122"/>
                          <a:ea typeface="黑体" panose="02010609060101010101" pitchFamily="49" charset="-122"/>
                          <a:cs typeface="+mn-cs"/>
                        </a:rPr>
                        <a:t>教学设计能力</a:t>
                      </a:r>
                      <a:endParaRPr lang="zh-CN" altLang="en-US" sz="2800" b="1" kern="1200" dirty="0">
                        <a:solidFill>
                          <a:schemeClr val="bg1"/>
                        </a:solidFill>
                        <a:latin typeface="黑体" panose="02010609060101010101" pitchFamily="49" charset="-122"/>
                        <a:ea typeface="黑体" panose="02010609060101010101" pitchFamily="49"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75000"/>
                        </a:srgbClr>
                      </a:solidFill>
                      <a:prstDash val="solid"/>
                      <a:round/>
                      <a:headEnd type="none" w="med" len="med"/>
                      <a:tailEnd type="none" w="med" len="med"/>
                    </a:lnT>
                    <a:lnB w="12700" cap="flat" cmpd="sng" algn="ctr">
                      <a:solidFill>
                        <a:srgbClr val="E7E6E6">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12800">
                <a:tc>
                  <a:txBody>
                    <a:bodyPr/>
                    <a:lstStyle/>
                    <a:p>
                      <a:pPr marL="0" algn="ctr" defTabSz="914400" rtl="0" eaLnBrk="1" latinLnBrk="0" hangingPunct="1"/>
                      <a:r>
                        <a:rPr lang="zh-CN" altLang="en-US" sz="2800" b="1" kern="1200" dirty="0">
                          <a:solidFill>
                            <a:schemeClr val="bg1"/>
                          </a:solidFill>
                          <a:latin typeface="黑体" panose="02010609060101010101" pitchFamily="49" charset="-122"/>
                          <a:ea typeface="黑体" panose="02010609060101010101" pitchFamily="49" charset="-122"/>
                          <a:cs typeface="+mn-cs"/>
                        </a:rPr>
                        <a:t>课堂实施能力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75000"/>
                        </a:srgbClr>
                      </a:solidFill>
                      <a:prstDash val="solid"/>
                      <a:round/>
                      <a:headEnd type="none" w="med" len="med"/>
                      <a:tailEnd type="none" w="med" len="med"/>
                    </a:lnT>
                    <a:lnB w="12700" cap="flat" cmpd="sng" algn="ctr">
                      <a:solidFill>
                        <a:srgbClr val="E7E6E6">
                          <a:lumMod val="75000"/>
                        </a:srgbClr>
                      </a:solidFill>
                      <a:prstDash val="solid"/>
                      <a:round/>
                      <a:headEnd type="none" w="med" len="med"/>
                      <a:tailEnd type="none" w="med" len="med"/>
                    </a:lnB>
                    <a:lnTlToBr w="12700" cmpd="sng">
                      <a:noFill/>
                      <a:prstDash val="solid"/>
                    </a:lnTlToBr>
                    <a:lnBlToTr w="12700" cmpd="sng">
                      <a:noFill/>
                      <a:prstDash val="solid"/>
                    </a:lnBlToTr>
                    <a:solidFill>
                      <a:srgbClr val="00566D"/>
                    </a:solidFill>
                  </a:tcPr>
                </a:tc>
                <a:extLst>
                  <a:ext uri="{0D108BD9-81ED-4DB2-BD59-A6C34878D82A}">
                    <a16:rowId xmlns:a16="http://schemas.microsoft.com/office/drawing/2014/main" val="10003"/>
                  </a:ext>
                </a:extLst>
              </a:tr>
              <a:tr h="812800">
                <a:tc>
                  <a:txBody>
                    <a:bodyPr/>
                    <a:lstStyle/>
                    <a:p>
                      <a:pPr marL="0" algn="ctr" defTabSz="914400" rtl="0" eaLnBrk="1" latinLnBrk="0" hangingPunct="1"/>
                      <a:r>
                        <a:rPr lang="zh-CN" altLang="en-US" sz="2800" b="1" kern="1200" dirty="0">
                          <a:solidFill>
                            <a:schemeClr val="bg2">
                              <a:lumMod val="75000"/>
                            </a:schemeClr>
                          </a:solidFill>
                          <a:latin typeface="黑体" panose="02010609060101010101" pitchFamily="49" charset="-122"/>
                          <a:ea typeface="黑体" panose="02010609060101010101" pitchFamily="49" charset="-122"/>
                          <a:cs typeface="+mn-cs"/>
                        </a:rPr>
                        <a:t>教学评价能力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75000"/>
                        </a:srgbClr>
                      </a:solidFill>
                      <a:prstDash val="solid"/>
                      <a:round/>
                      <a:headEnd type="none" w="med" len="med"/>
                      <a:tailEnd type="none" w="med" len="med"/>
                    </a:lnT>
                    <a:lnB w="12700" cap="flat" cmpd="sng" algn="ctr">
                      <a:solidFill>
                        <a:srgbClr val="E7E6E6">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812800">
                <a:tc>
                  <a:txBody>
                    <a:bodyPr/>
                    <a:lstStyle/>
                    <a:p>
                      <a:pPr marL="0" algn="ctr" defTabSz="914400" rtl="0" eaLnBrk="1" latinLnBrk="0" hangingPunct="1"/>
                      <a:r>
                        <a:rPr lang="zh-CN" altLang="en-US" sz="2800" b="1" kern="1200" dirty="0">
                          <a:solidFill>
                            <a:schemeClr val="bg2">
                              <a:lumMod val="75000"/>
                            </a:schemeClr>
                          </a:solidFill>
                          <a:latin typeface="黑体" panose="02010609060101010101" pitchFamily="49" charset="-122"/>
                          <a:ea typeface="黑体" panose="02010609060101010101" pitchFamily="49" charset="-122"/>
                          <a:cs typeface="+mn-cs"/>
                        </a:rPr>
                        <a:t>教学研究能力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7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28" name="等腰三角形 27"/>
          <p:cNvSpPr/>
          <p:nvPr/>
        </p:nvSpPr>
        <p:spPr>
          <a:xfrm rot="16200000">
            <a:off x="2488295" y="4056968"/>
            <a:ext cx="144000" cy="1440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235960" y="856615"/>
            <a:ext cx="8391525" cy="583565"/>
          </a:xfrm>
          <a:prstGeom prst="rect">
            <a:avLst/>
          </a:prstGeom>
          <a:noFill/>
        </p:spPr>
        <p:txBody>
          <a:bodyPr wrap="square" rtlCol="0">
            <a:spAutoFit/>
          </a:bodyPr>
          <a:lstStyle/>
          <a:p>
            <a:r>
              <a:rPr lang="zh-CN" altLang="en-US" sz="32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职前教师关键能力的直观表现</a:t>
            </a:r>
            <a:endParaRPr lang="zh-CN" altLang="en-US" sz="3200" b="1" dirty="0">
              <a:solidFill>
                <a:srgbClr val="00566D"/>
              </a:solidFill>
              <a:latin typeface="黑体" panose="02010609060101010101" pitchFamily="49" charset="-122"/>
              <a:ea typeface="黑体" panose="02010609060101010101" pitchFamily="49" charset="-122"/>
              <a:cs typeface="宋体" panose="02010600030101010101" pitchFamily="2" charset="-122"/>
            </a:endParaRPr>
          </a:p>
        </p:txBody>
      </p:sp>
      <p:sp>
        <p:nvSpPr>
          <p:cNvPr id="5" name="文本框 4"/>
          <p:cNvSpPr txBox="1"/>
          <p:nvPr/>
        </p:nvSpPr>
        <p:spPr>
          <a:xfrm>
            <a:off x="3235960" y="1440180"/>
            <a:ext cx="8535670" cy="5077460"/>
          </a:xfrm>
          <a:prstGeom prst="rect">
            <a:avLst/>
          </a:prstGeom>
          <a:noFill/>
        </p:spPr>
        <p:txBody>
          <a:bodyPr wrap="square" rtlCol="0">
            <a:spAutoFit/>
          </a:bodyPr>
          <a:lstStyle/>
          <a:p>
            <a:pPr indent="609600" algn="l">
              <a:lnSpc>
                <a:spcPct val="150000"/>
              </a:lnSpc>
              <a:buClrTx/>
              <a:buSzTx/>
              <a:buFontTx/>
              <a:extLst>
                <a:ext uri="{35155182-B16C-46BC-9424-99874614C6A1}">
                  <wpsdc:indentchars xmlns:wpsdc="http://www.wps.cn/officeDocument/2017/drawingmlCustomData" xmlns="" val="200" checksum="4158780845"/>
                </a:ext>
              </a:extLst>
            </a:pPr>
            <a:r>
              <a:rPr lang="zh-CN" sz="2400" dirty="0">
                <a:latin typeface="黑体" panose="02010609060101010101" pitchFamily="49" charset="-122"/>
                <a:ea typeface="黑体" panose="02010609060101010101" pitchFamily="49" charset="-122"/>
                <a:cs typeface="宋体" panose="02010600030101010101" pitchFamily="2" charset="-122"/>
              </a:rPr>
              <a:t>指教师在课堂上实施教学方案（教学设计）、解决具体的教学问题，进而实现教学目标的能力。课堂实施能力的构成是复杂的，不同的学者划分出来的类型不尽相同。</a:t>
            </a:r>
          </a:p>
          <a:p>
            <a:pPr indent="609600" algn="l">
              <a:lnSpc>
                <a:spcPct val="150000"/>
              </a:lnSpc>
              <a:buClrTx/>
              <a:buSzTx/>
              <a:buFontTx/>
              <a:extLst>
                <a:ext uri="{35155182-B16C-46BC-9424-99874614C6A1}">
                  <wpsdc:indentchars xmlns:wpsdc="http://www.wps.cn/officeDocument/2017/drawingmlCustomData" xmlns="" val="200" checksum="4158780845"/>
                </a:ext>
              </a:extLst>
            </a:pPr>
            <a:r>
              <a:rPr lang="zh-CN" sz="2400" dirty="0">
                <a:latin typeface="黑体" panose="02010609060101010101" pitchFamily="49" charset="-122"/>
                <a:ea typeface="黑体" panose="02010609060101010101" pitchFamily="49" charset="-122"/>
                <a:cs typeface="宋体" panose="02010600030101010101" pitchFamily="2" charset="-122"/>
              </a:rPr>
              <a:t>例如，</a:t>
            </a:r>
            <a:r>
              <a:rPr lang="zh-CN" sz="2400" dirty="0">
                <a:latin typeface="黑体" panose="02010609060101010101" pitchFamily="49" charset="-122"/>
                <a:ea typeface="黑体" panose="02010609060101010101" pitchFamily="49" charset="-122"/>
                <a:cs typeface="宋体" panose="02010600030101010101" pitchFamily="2" charset="-122"/>
                <a:sym typeface="+mn-ea"/>
              </a:rPr>
              <a:t>结合学科特点，</a:t>
            </a:r>
            <a:r>
              <a:rPr lang="zh-CN" sz="2400" dirty="0">
                <a:latin typeface="黑体" panose="02010609060101010101" pitchFamily="49" charset="-122"/>
                <a:ea typeface="黑体" panose="02010609060101010101" pitchFamily="49" charset="-122"/>
                <a:cs typeface="宋体" panose="02010600030101010101" pitchFamily="2" charset="-122"/>
              </a:rPr>
              <a:t>地理课堂实施能力可概括为</a:t>
            </a:r>
            <a:r>
              <a:rPr lang="en-US" altLang="zh-CN" sz="2400" dirty="0">
                <a:latin typeface="黑体" panose="02010609060101010101" pitchFamily="49" charset="-122"/>
                <a:ea typeface="黑体" panose="02010609060101010101" pitchFamily="49" charset="-122"/>
                <a:cs typeface="宋体" panose="02010600030101010101" pitchFamily="2" charset="-122"/>
              </a:rPr>
              <a:t>——</a:t>
            </a:r>
            <a:endParaRPr lang="zh-CN" sz="2400" dirty="0">
              <a:latin typeface="黑体" panose="02010609060101010101" pitchFamily="49" charset="-122"/>
              <a:ea typeface="黑体" panose="02010609060101010101" pitchFamily="49" charset="-122"/>
              <a:cs typeface="宋体" panose="02010600030101010101" pitchFamily="2" charset="-122"/>
            </a:endParaRPr>
          </a:p>
          <a:p>
            <a:pPr indent="609600" algn="l">
              <a:lnSpc>
                <a:spcPct val="150000"/>
              </a:lnSpc>
              <a:buClrTx/>
              <a:buSzTx/>
              <a:buFontTx/>
              <a:extLst>
                <a:ext uri="{35155182-B16C-46BC-9424-99874614C6A1}">
                  <wpsdc:indentchars xmlns:wpsdc="http://www.wps.cn/officeDocument/2017/drawingmlCustomData" xmlns="" val="200" checksum="4158780845"/>
                </a:ext>
              </a:extLst>
            </a:pPr>
            <a:r>
              <a:rPr lang="zh-CN" sz="2400" dirty="0">
                <a:solidFill>
                  <a:srgbClr val="00566D"/>
                </a:solidFill>
                <a:latin typeface="黑体" panose="02010609060101010101" pitchFamily="49" charset="-122"/>
                <a:ea typeface="黑体" panose="02010609060101010101" pitchFamily="49" charset="-122"/>
                <a:cs typeface="宋体" panose="02010600030101010101" pitchFamily="2" charset="-122"/>
              </a:rPr>
              <a:t>课堂教学环节</a:t>
            </a:r>
            <a:r>
              <a:rPr lang="zh-CN" altLang="en-US" sz="2400" dirty="0">
                <a:solidFill>
                  <a:srgbClr val="00566D"/>
                </a:solidFill>
                <a:latin typeface="黑体" panose="02010609060101010101" pitchFamily="49" charset="-122"/>
                <a:ea typeface="黑体" panose="02010609060101010101" pitchFamily="49" charset="-122"/>
                <a:cs typeface="宋体" panose="02010600030101010101" pitchFamily="2" charset="-122"/>
              </a:rPr>
              <a:t>：</a:t>
            </a:r>
            <a:r>
              <a:rPr lang="zh-CN" sz="2400" dirty="0">
                <a:latin typeface="黑体" panose="02010609060101010101" pitchFamily="49" charset="-122"/>
                <a:ea typeface="黑体" panose="02010609060101010101" pitchFamily="49" charset="-122"/>
                <a:cs typeface="宋体" panose="02010600030101010101" pitchFamily="2" charset="-122"/>
              </a:rPr>
              <a:t>导入、推进和结束</a:t>
            </a:r>
          </a:p>
          <a:p>
            <a:pPr indent="609600" algn="l">
              <a:lnSpc>
                <a:spcPct val="150000"/>
              </a:lnSpc>
              <a:buClrTx/>
              <a:buSzTx/>
              <a:buFontTx/>
              <a:extLst>
                <a:ext uri="{35155182-B16C-46BC-9424-99874614C6A1}">
                  <wpsdc:indentchars xmlns:wpsdc="http://www.wps.cn/officeDocument/2017/drawingmlCustomData" xmlns="" val="200" checksum="4158780845"/>
                </a:ext>
              </a:extLst>
            </a:pPr>
            <a:r>
              <a:rPr lang="zh-CN" sz="2400" dirty="0">
                <a:solidFill>
                  <a:srgbClr val="00566D"/>
                </a:solidFill>
                <a:latin typeface="黑体" panose="02010609060101010101" pitchFamily="49" charset="-122"/>
                <a:ea typeface="黑体" panose="02010609060101010101" pitchFamily="49" charset="-122"/>
                <a:cs typeface="宋体" panose="02010600030101010101" pitchFamily="2" charset="-122"/>
              </a:rPr>
              <a:t>地理特色教学</a:t>
            </a:r>
            <a:r>
              <a:rPr lang="zh-CN" altLang="en-US" sz="2400" dirty="0">
                <a:solidFill>
                  <a:srgbClr val="00566D"/>
                </a:solidFill>
                <a:latin typeface="黑体" panose="02010609060101010101" pitchFamily="49" charset="-122"/>
                <a:ea typeface="黑体" panose="02010609060101010101" pitchFamily="49" charset="-122"/>
                <a:cs typeface="宋体" panose="02010600030101010101" pitchFamily="2" charset="-122"/>
              </a:rPr>
              <a:t>：</a:t>
            </a:r>
            <a:r>
              <a:rPr lang="zh-CN" sz="2400" dirty="0">
                <a:latin typeface="黑体" panose="02010609060101010101" pitchFamily="49" charset="-122"/>
                <a:ea typeface="黑体" panose="02010609060101010101" pitchFamily="49" charset="-122"/>
                <a:cs typeface="宋体" panose="02010600030101010101" pitchFamily="2" charset="-122"/>
              </a:rPr>
              <a:t>地图教学、地理实验、信息技术融合等</a:t>
            </a:r>
          </a:p>
          <a:p>
            <a:pPr indent="609600" algn="l">
              <a:lnSpc>
                <a:spcPct val="150000"/>
              </a:lnSpc>
              <a:buClrTx/>
              <a:buSzTx/>
              <a:buFontTx/>
              <a:extLst>
                <a:ext uri="{35155182-B16C-46BC-9424-99874614C6A1}">
                  <wpsdc:indentchars xmlns:wpsdc="http://www.wps.cn/officeDocument/2017/drawingmlCustomData" xmlns="" val="200" checksum="4158780845"/>
                </a:ext>
              </a:extLst>
            </a:pPr>
            <a:r>
              <a:rPr lang="zh-CN" sz="2400" dirty="0">
                <a:solidFill>
                  <a:srgbClr val="00566D"/>
                </a:solidFill>
                <a:latin typeface="黑体" panose="02010609060101010101" pitchFamily="49" charset="-122"/>
                <a:ea typeface="黑体" panose="02010609060101010101" pitchFamily="49" charset="-122"/>
                <a:cs typeface="宋体" panose="02010600030101010101" pitchFamily="2" charset="-122"/>
              </a:rPr>
              <a:t>调动学生学习</a:t>
            </a:r>
            <a:r>
              <a:rPr lang="zh-CN" altLang="en-US" sz="2400" dirty="0">
                <a:solidFill>
                  <a:srgbClr val="00566D"/>
                </a:solidFill>
                <a:latin typeface="黑体" panose="02010609060101010101" pitchFamily="49" charset="-122"/>
                <a:ea typeface="黑体" panose="02010609060101010101" pitchFamily="49" charset="-122"/>
                <a:cs typeface="宋体" panose="02010600030101010101" pitchFamily="2" charset="-122"/>
              </a:rPr>
              <a:t>：</a:t>
            </a:r>
            <a:r>
              <a:rPr lang="zh-CN" sz="2400" dirty="0">
                <a:latin typeface="黑体" panose="02010609060101010101" pitchFamily="49" charset="-122"/>
                <a:ea typeface="黑体" panose="02010609060101010101" pitchFamily="49" charset="-122"/>
                <a:cs typeface="宋体" panose="02010600030101010101" pitchFamily="2" charset="-122"/>
              </a:rPr>
              <a:t>激发兴趣、小组合作学习、师生互动等</a:t>
            </a:r>
          </a:p>
          <a:p>
            <a:pPr indent="609600" algn="l">
              <a:lnSpc>
                <a:spcPct val="150000"/>
              </a:lnSpc>
              <a:buClrTx/>
              <a:buSzTx/>
              <a:buFontTx/>
              <a:extLst>
                <a:ext uri="{35155182-B16C-46BC-9424-99874614C6A1}">
                  <wpsdc:indentchars xmlns:wpsdc="http://www.wps.cn/officeDocument/2017/drawingmlCustomData" xmlns="" val="200" checksum="4158780845"/>
                </a:ext>
              </a:extLst>
            </a:pPr>
            <a:r>
              <a:rPr lang="zh-CN" sz="2400" dirty="0">
                <a:solidFill>
                  <a:srgbClr val="00566D"/>
                </a:solidFill>
                <a:latin typeface="黑体" panose="02010609060101010101" pitchFamily="49" charset="-122"/>
                <a:ea typeface="黑体" panose="02010609060101010101" pitchFamily="49" charset="-122"/>
                <a:cs typeface="宋体" panose="02010600030101010101" pitchFamily="2" charset="-122"/>
              </a:rPr>
              <a:t>教学感染力</a:t>
            </a:r>
            <a:r>
              <a:rPr lang="zh-CN" altLang="en-US" sz="2400" dirty="0">
                <a:solidFill>
                  <a:srgbClr val="00566D"/>
                </a:solidFill>
                <a:latin typeface="黑体" panose="02010609060101010101" pitchFamily="49" charset="-122"/>
                <a:ea typeface="黑体" panose="02010609060101010101" pitchFamily="49" charset="-122"/>
                <a:cs typeface="宋体" panose="02010600030101010101" pitchFamily="2" charset="-122"/>
              </a:rPr>
              <a:t>：</a:t>
            </a:r>
            <a:r>
              <a:rPr lang="zh-CN" sz="2400" dirty="0">
                <a:latin typeface="黑体" panose="02010609060101010101" pitchFamily="49" charset="-122"/>
                <a:ea typeface="黑体" panose="02010609060101010101" pitchFamily="49" charset="-122"/>
                <a:cs typeface="宋体" panose="02010600030101010101" pitchFamily="2" charset="-122"/>
              </a:rPr>
              <a:t>言语和非言语、情感态度价值观的培养等</a:t>
            </a:r>
          </a:p>
          <a:p>
            <a:pPr indent="609600" algn="l">
              <a:lnSpc>
                <a:spcPct val="150000"/>
              </a:lnSpc>
              <a:buClrTx/>
              <a:buSzTx/>
              <a:buFontTx/>
              <a:extLst>
                <a:ext uri="{35155182-B16C-46BC-9424-99874614C6A1}">
                  <wpsdc:indentchars xmlns:wpsdc="http://www.wps.cn/officeDocument/2017/drawingmlCustomData" xmlns="" val="200" checksum="4158780845"/>
                </a:ext>
              </a:extLst>
            </a:pPr>
            <a:r>
              <a:rPr lang="zh-CN" sz="2400" dirty="0">
                <a:solidFill>
                  <a:srgbClr val="00566D"/>
                </a:solidFill>
                <a:latin typeface="黑体" panose="02010609060101010101" pitchFamily="49" charset="-122"/>
                <a:ea typeface="黑体" panose="02010609060101010101" pitchFamily="49" charset="-122"/>
                <a:cs typeface="宋体" panose="02010600030101010101" pitchFamily="2" charset="-122"/>
              </a:rPr>
              <a:t>教育的机智和教学的智慧</a:t>
            </a:r>
            <a:r>
              <a:rPr lang="zh-CN" altLang="en-US" sz="2400" dirty="0">
                <a:solidFill>
                  <a:srgbClr val="00566D"/>
                </a:solidFill>
                <a:latin typeface="黑体" panose="02010609060101010101" pitchFamily="49" charset="-122"/>
                <a:ea typeface="黑体" panose="02010609060101010101" pitchFamily="49" charset="-122"/>
                <a:cs typeface="宋体" panose="02010600030101010101" pitchFamily="2" charset="-122"/>
              </a:rPr>
              <a:t>：</a:t>
            </a:r>
            <a:r>
              <a:rPr lang="zh-CN" sz="2400" dirty="0">
                <a:latin typeface="黑体" panose="02010609060101010101" pitchFamily="49" charset="-122"/>
                <a:ea typeface="黑体" panose="02010609060101010101" pitchFamily="49" charset="-122"/>
                <a:cs typeface="宋体" panose="02010600030101010101" pitchFamily="2" charset="-122"/>
              </a:rPr>
              <a:t>课堂预设与生成、深入度等</a:t>
            </a:r>
          </a:p>
        </p:txBody>
      </p:sp>
      <p:sp>
        <p:nvSpPr>
          <p:cNvPr id="7" name="文本框 6"/>
          <p:cNvSpPr txBox="1"/>
          <p:nvPr/>
        </p:nvSpPr>
        <p:spPr>
          <a:xfrm>
            <a:off x="3235960" y="6517640"/>
            <a:ext cx="8321675" cy="275590"/>
          </a:xfrm>
          <a:prstGeom prst="rect">
            <a:avLst/>
          </a:prstGeom>
          <a:noFill/>
        </p:spPr>
        <p:txBody>
          <a:bodyPr wrap="square" rtlCol="0" anchor="t">
            <a:spAutoFit/>
          </a:bodyPr>
          <a:lstStyle/>
          <a:p>
            <a:pPr lvl="0" algn="l">
              <a:buClrTx/>
              <a:buSzTx/>
              <a:buFontTx/>
            </a:pP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陈实,李家清,常珊珊等.基于“标准”的地理师范生关键能力评价体系建构探究[J].地理教育,2022(01):3-9.</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728345"/>
            <a:ext cx="2632710" cy="6130290"/>
          </a:xfrm>
          <a:prstGeom prst="rect">
            <a:avLst/>
          </a:prstGeom>
          <a:solidFill>
            <a:srgbClr val="E7E6E6"/>
          </a:solidFill>
          <a:ln w="12700" cap="flat" cmpd="sng" algn="ctr">
            <a:solidFill>
              <a:srgbClr val="E7E6E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0" name="内容占位符 2"/>
          <p:cNvSpPr txBox="1"/>
          <p:nvPr/>
        </p:nvSpPr>
        <p:spPr>
          <a:xfrm>
            <a:off x="0" y="-22225"/>
            <a:ext cx="12192000" cy="819785"/>
          </a:xfrm>
          <a:prstGeom prst="rect">
            <a:avLst/>
          </a:prstGeom>
          <a:gradFill>
            <a:gsLst>
              <a:gs pos="0">
                <a:schemeClr val="accent1">
                  <a:lumMod val="20000"/>
                  <a:lumOff val="80000"/>
                  <a:alpha val="70000"/>
                </a:schemeClr>
              </a:gs>
              <a:gs pos="13000">
                <a:schemeClr val="accent1">
                  <a:lumMod val="45000"/>
                  <a:lumOff val="55000"/>
                </a:schemeClr>
              </a:gs>
              <a:gs pos="78000">
                <a:srgbClr val="00566D"/>
              </a:gs>
            </a:gsLst>
            <a:lin ang="108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35000"/>
              </a:lnSpc>
              <a:spcBef>
                <a:spcPts val="0"/>
              </a:spcBef>
              <a:buFont typeface="Arial" panose="020B0604020202020204" pitchFamily="34" charset="0"/>
              <a:buNone/>
            </a:pPr>
            <a:r>
              <a:rPr lang="zh-CN" altLang="en-US" b="1" dirty="0">
                <a:solidFill>
                  <a:schemeClr val="bg1"/>
                </a:solidFill>
                <a:latin typeface="黑体" panose="02010609060101010101" pitchFamily="49" charset="-122"/>
                <a:ea typeface="黑体" panose="02010609060101010101" pitchFamily="49" charset="-122"/>
              </a:rPr>
              <a:t>      （</a:t>
            </a:r>
            <a:r>
              <a:rPr lang="zh-CN" altLang="en-US" b="1" dirty="0">
                <a:solidFill>
                  <a:schemeClr val="bg1"/>
                </a:solidFill>
                <a:latin typeface="微软雅黑" panose="020B0503020204020204" charset="-122"/>
                <a:ea typeface="微软雅黑" panose="020B0503020204020204" charset="-122"/>
              </a:rPr>
              <a:t>二）职前教师关键能力的构成与价值</a:t>
            </a:r>
            <a:endParaRPr b="1" dirty="0">
              <a:solidFill>
                <a:schemeClr val="bg1"/>
              </a:solidFill>
            </a:endParaRPr>
          </a:p>
        </p:txBody>
      </p:sp>
      <p:pic>
        <p:nvPicPr>
          <p:cNvPr id="6" name="图片 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3462" b="100000" l="4213" r="27341"/>
                    </a14:imgEffect>
                  </a14:imgLayer>
                </a14:imgProps>
              </a:ext>
              <a:ext uri="{28A0092B-C50C-407E-A947-70E740481C1C}">
                <a14:useLocalDpi xmlns:a14="http://schemas.microsoft.com/office/drawing/2010/main" val="0"/>
              </a:ext>
            </a:extLst>
          </a:blip>
          <a:srcRect l="4333" r="72420"/>
          <a:stretch>
            <a:fillRect/>
          </a:stretch>
        </p:blipFill>
        <p:spPr>
          <a:xfrm>
            <a:off x="157654" y="-70082"/>
            <a:ext cx="827583" cy="866663"/>
          </a:xfrm>
          <a:prstGeom prst="rect">
            <a:avLst/>
          </a:prstGeom>
        </p:spPr>
      </p:pic>
      <p:graphicFrame>
        <p:nvGraphicFramePr>
          <p:cNvPr id="26" name="表格 2"/>
          <p:cNvGraphicFramePr>
            <a:graphicFrameLocks noGrp="1"/>
          </p:cNvGraphicFramePr>
          <p:nvPr>
            <p:custDataLst>
              <p:tags r:id="rId1"/>
            </p:custDataLst>
          </p:nvPr>
        </p:nvGraphicFramePr>
        <p:xfrm>
          <a:off x="-635" y="1292225"/>
          <a:ext cx="2633345" cy="4876800"/>
        </p:xfrm>
        <a:graphic>
          <a:graphicData uri="http://schemas.openxmlformats.org/drawingml/2006/table">
            <a:tbl>
              <a:tblPr firstRow="1" bandRow="1"/>
              <a:tblGrid>
                <a:gridCol w="2633345">
                  <a:extLst>
                    <a:ext uri="{9D8B030D-6E8A-4147-A177-3AD203B41FA5}">
                      <a16:colId xmlns:a16="http://schemas.microsoft.com/office/drawing/2014/main" val="20000"/>
                    </a:ext>
                  </a:extLst>
                </a:gridCol>
              </a:tblGrid>
              <a:tr h="812800">
                <a:tc>
                  <a:txBody>
                    <a:bodyPr/>
                    <a:lstStyle/>
                    <a:p>
                      <a:pPr marL="0" algn="ctr" defTabSz="914400" rtl="0" eaLnBrk="1" latinLnBrk="0" hangingPunct="1"/>
                      <a:r>
                        <a:rPr lang="zh-CN" altLang="en-US" sz="2800" b="1" kern="1200" dirty="0">
                          <a:solidFill>
                            <a:schemeClr val="bg2">
                              <a:lumMod val="75000"/>
                            </a:schemeClr>
                          </a:solidFill>
                          <a:latin typeface="黑体" panose="02010609060101010101" pitchFamily="49" charset="-122"/>
                          <a:ea typeface="黑体" panose="02010609060101010101" pitchFamily="49" charset="-122"/>
                          <a:cs typeface="+mn-cs"/>
                        </a:rPr>
                        <a:t>师德践行能力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7E6E6">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812800">
                <a:tc>
                  <a:txBody>
                    <a:bodyPr/>
                    <a:lstStyle/>
                    <a:p>
                      <a:pPr marL="0" algn="ctr" defTabSz="914400" rtl="0" eaLnBrk="1" latinLnBrk="0" hangingPunct="1"/>
                      <a:r>
                        <a:rPr lang="zh-CN" altLang="en-US" sz="2800" b="1" kern="1200" dirty="0">
                          <a:solidFill>
                            <a:schemeClr val="bg2">
                              <a:lumMod val="75000"/>
                            </a:schemeClr>
                          </a:solidFill>
                          <a:latin typeface="黑体" panose="02010609060101010101" pitchFamily="49" charset="-122"/>
                          <a:ea typeface="黑体" panose="02010609060101010101" pitchFamily="49" charset="-122"/>
                          <a:cs typeface="+mn-cs"/>
                        </a:rPr>
                        <a:t>课程理解能力</a:t>
                      </a:r>
                      <a:endParaRPr lang="zh-CN" altLang="en-US" sz="2800" b="1" kern="1200" dirty="0">
                        <a:solidFill>
                          <a:schemeClr val="lt1"/>
                        </a:solidFill>
                        <a:latin typeface="黑体" panose="02010609060101010101" pitchFamily="49" charset="-122"/>
                        <a:ea typeface="黑体" panose="02010609060101010101" pitchFamily="49"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75000"/>
                        </a:srgbClr>
                      </a:solidFill>
                      <a:prstDash val="solid"/>
                      <a:round/>
                      <a:headEnd type="none" w="med" len="med"/>
                      <a:tailEnd type="none" w="med" len="med"/>
                    </a:lnT>
                    <a:lnB w="12700" cap="flat" cmpd="sng" algn="ctr">
                      <a:solidFill>
                        <a:srgbClr val="E7E6E6">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12800">
                <a:tc>
                  <a:txBody>
                    <a:bodyPr/>
                    <a:lstStyle/>
                    <a:p>
                      <a:pPr marL="0" algn="ctr" defTabSz="914400" rtl="0" eaLnBrk="1" latinLnBrk="0" hangingPunct="1"/>
                      <a:r>
                        <a:rPr lang="zh-CN" altLang="en-US" sz="2800" b="1" kern="1200" dirty="0">
                          <a:solidFill>
                            <a:schemeClr val="bg2">
                              <a:lumMod val="75000"/>
                            </a:schemeClr>
                          </a:solidFill>
                          <a:latin typeface="黑体" panose="02010609060101010101" pitchFamily="49" charset="-122"/>
                          <a:ea typeface="黑体" panose="02010609060101010101" pitchFamily="49" charset="-122"/>
                          <a:cs typeface="+mn-cs"/>
                        </a:rPr>
                        <a:t>教学设计能力</a:t>
                      </a:r>
                      <a:endParaRPr lang="zh-CN" altLang="en-US" sz="2800" b="1" kern="1200" dirty="0">
                        <a:solidFill>
                          <a:schemeClr val="bg1"/>
                        </a:solidFill>
                        <a:latin typeface="黑体" panose="02010609060101010101" pitchFamily="49" charset="-122"/>
                        <a:ea typeface="黑体" panose="02010609060101010101" pitchFamily="49"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75000"/>
                        </a:srgbClr>
                      </a:solidFill>
                      <a:prstDash val="solid"/>
                      <a:round/>
                      <a:headEnd type="none" w="med" len="med"/>
                      <a:tailEnd type="none" w="med" len="med"/>
                    </a:lnT>
                    <a:lnB w="12700" cap="flat" cmpd="sng" algn="ctr">
                      <a:solidFill>
                        <a:srgbClr val="E7E6E6">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12800">
                <a:tc>
                  <a:txBody>
                    <a:bodyPr/>
                    <a:lstStyle/>
                    <a:p>
                      <a:pPr marL="0" algn="ctr" defTabSz="914400" rtl="0" eaLnBrk="1" latinLnBrk="0" hangingPunct="1"/>
                      <a:r>
                        <a:rPr lang="zh-CN" altLang="en-US" sz="2800" b="1" kern="1200" dirty="0">
                          <a:solidFill>
                            <a:schemeClr val="bg2">
                              <a:lumMod val="75000"/>
                            </a:schemeClr>
                          </a:solidFill>
                          <a:latin typeface="黑体" panose="02010609060101010101" pitchFamily="49" charset="-122"/>
                          <a:ea typeface="黑体" panose="02010609060101010101" pitchFamily="49" charset="-122"/>
                          <a:cs typeface="+mn-cs"/>
                        </a:rPr>
                        <a:t>课堂实施能力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75000"/>
                        </a:srgbClr>
                      </a:solidFill>
                      <a:prstDash val="solid"/>
                      <a:round/>
                      <a:headEnd type="none" w="med" len="med"/>
                      <a:tailEnd type="none" w="med" len="med"/>
                    </a:lnT>
                    <a:lnB w="12700" cap="flat" cmpd="sng" algn="ctr">
                      <a:solidFill>
                        <a:srgbClr val="E7E6E6">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812800">
                <a:tc>
                  <a:txBody>
                    <a:bodyPr/>
                    <a:lstStyle/>
                    <a:p>
                      <a:pPr marL="0" algn="ctr" defTabSz="914400" rtl="0" eaLnBrk="1" latinLnBrk="0" hangingPunct="1"/>
                      <a:r>
                        <a:rPr lang="zh-CN" altLang="en-US" sz="2800" b="1" kern="1200" dirty="0">
                          <a:solidFill>
                            <a:schemeClr val="bg1"/>
                          </a:solidFill>
                          <a:latin typeface="黑体" panose="02010609060101010101" pitchFamily="49" charset="-122"/>
                          <a:ea typeface="黑体" panose="02010609060101010101" pitchFamily="49" charset="-122"/>
                          <a:cs typeface="+mn-cs"/>
                        </a:rPr>
                        <a:t>教学评价能力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75000"/>
                        </a:srgbClr>
                      </a:solidFill>
                      <a:prstDash val="solid"/>
                      <a:round/>
                      <a:headEnd type="none" w="med" len="med"/>
                      <a:tailEnd type="none" w="med" len="med"/>
                    </a:lnT>
                    <a:lnB w="12700" cap="flat" cmpd="sng" algn="ctr">
                      <a:solidFill>
                        <a:srgbClr val="E7E6E6">
                          <a:lumMod val="75000"/>
                        </a:srgbClr>
                      </a:solidFill>
                      <a:prstDash val="solid"/>
                      <a:round/>
                      <a:headEnd type="none" w="med" len="med"/>
                      <a:tailEnd type="none" w="med" len="med"/>
                    </a:lnB>
                    <a:lnTlToBr w="12700" cmpd="sng">
                      <a:noFill/>
                      <a:prstDash val="solid"/>
                    </a:lnTlToBr>
                    <a:lnBlToTr w="12700" cmpd="sng">
                      <a:noFill/>
                      <a:prstDash val="solid"/>
                    </a:lnBlToTr>
                    <a:solidFill>
                      <a:srgbClr val="00566D"/>
                    </a:solidFill>
                  </a:tcPr>
                </a:tc>
                <a:extLst>
                  <a:ext uri="{0D108BD9-81ED-4DB2-BD59-A6C34878D82A}">
                    <a16:rowId xmlns:a16="http://schemas.microsoft.com/office/drawing/2014/main" val="10004"/>
                  </a:ext>
                </a:extLst>
              </a:tr>
              <a:tr h="812800">
                <a:tc>
                  <a:txBody>
                    <a:bodyPr/>
                    <a:lstStyle/>
                    <a:p>
                      <a:pPr marL="0" algn="ctr" defTabSz="914400" rtl="0" eaLnBrk="1" latinLnBrk="0" hangingPunct="1"/>
                      <a:r>
                        <a:rPr lang="zh-CN" altLang="en-US" sz="2800" b="1" kern="1200" dirty="0">
                          <a:solidFill>
                            <a:schemeClr val="bg2">
                              <a:lumMod val="75000"/>
                            </a:schemeClr>
                          </a:solidFill>
                          <a:latin typeface="黑体" panose="02010609060101010101" pitchFamily="49" charset="-122"/>
                          <a:ea typeface="黑体" panose="02010609060101010101" pitchFamily="49" charset="-122"/>
                          <a:cs typeface="+mn-cs"/>
                        </a:rPr>
                        <a:t>教学研究能力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7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28" name="等腰三角形 27"/>
          <p:cNvSpPr/>
          <p:nvPr/>
        </p:nvSpPr>
        <p:spPr>
          <a:xfrm rot="16200000">
            <a:off x="2487660" y="4879928"/>
            <a:ext cx="144000" cy="1440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235960" y="1106170"/>
            <a:ext cx="8391525" cy="583565"/>
          </a:xfrm>
          <a:prstGeom prst="rect">
            <a:avLst/>
          </a:prstGeom>
          <a:noFill/>
        </p:spPr>
        <p:txBody>
          <a:bodyPr wrap="square" rtlCol="0">
            <a:spAutoFit/>
          </a:bodyPr>
          <a:lstStyle/>
          <a:p>
            <a:r>
              <a:rPr lang="zh-CN" altLang="en-US" sz="3200" b="1" dirty="0">
                <a:solidFill>
                  <a:srgbClr val="00566D"/>
                </a:solidFill>
                <a:latin typeface="黑体" panose="02010609060101010101" pitchFamily="49" charset="-122"/>
                <a:ea typeface="黑体" panose="02010609060101010101" pitchFamily="49" charset="-122"/>
                <a:cs typeface="宋体" panose="02010600030101010101" pitchFamily="2" charset="-122"/>
              </a:rPr>
              <a:t>反映清晰而正确的教育价值取向</a:t>
            </a:r>
          </a:p>
        </p:txBody>
      </p:sp>
      <p:sp>
        <p:nvSpPr>
          <p:cNvPr id="5" name="文本框 4"/>
          <p:cNvSpPr txBox="1"/>
          <p:nvPr/>
        </p:nvSpPr>
        <p:spPr>
          <a:xfrm>
            <a:off x="3235960" y="1689735"/>
            <a:ext cx="8535670" cy="4615815"/>
          </a:xfrm>
          <a:prstGeom prst="rect">
            <a:avLst/>
          </a:prstGeom>
          <a:noFill/>
        </p:spPr>
        <p:txBody>
          <a:bodyPr wrap="square" rtlCol="0">
            <a:spAutoFit/>
          </a:bodyPr>
          <a:lstStyle/>
          <a:p>
            <a:pPr indent="609600" algn="l">
              <a:lnSpc>
                <a:spcPct val="150000"/>
              </a:lnSpc>
              <a:buClrTx/>
              <a:buSzTx/>
              <a:buFontTx/>
              <a:extLst>
                <a:ext uri="{35155182-B16C-46BC-9424-99874614C6A1}">
                  <wpsdc:indentchars xmlns:wpsdc="http://www.wps.cn/officeDocument/2017/drawingmlCustomData" xmlns="" val="200" checksum="4158780845"/>
                </a:ext>
              </a:extLst>
            </a:pPr>
            <a:r>
              <a:rPr lang="zh-CN" sz="2400" dirty="0">
                <a:latin typeface="黑体" panose="02010609060101010101" pitchFamily="49" charset="-122"/>
                <a:ea typeface="黑体" panose="02010609060101010101" pitchFamily="49" charset="-122"/>
                <a:cs typeface="宋体" panose="02010600030101010101" pitchFamily="2" charset="-122"/>
              </a:rPr>
              <a:t>是对教学过程中各相关因素进行质和量的分析，进而给出价值判断的能力。总体概括为：课程标准之于教学实施的指导意义、教材内容的选择和编排、课堂教学中的师生表现及教学效果、教师自我认识等几个方面的评价能力。从评价主体对象看，包括</a:t>
            </a:r>
            <a:r>
              <a:rPr lang="zh-CN" sz="2800" dirty="0">
                <a:solidFill>
                  <a:srgbClr val="00566D"/>
                </a:solidFill>
                <a:latin typeface="黑体" panose="02010609060101010101" pitchFamily="49" charset="-122"/>
                <a:ea typeface="黑体" panose="02010609060101010101" pitchFamily="49" charset="-122"/>
                <a:cs typeface="宋体" panose="02010600030101010101" pitchFamily="2" charset="-122"/>
              </a:rPr>
              <a:t>评价自我能力</a:t>
            </a:r>
            <a:r>
              <a:rPr lang="zh-CN" sz="2400" dirty="0">
                <a:latin typeface="黑体" panose="02010609060101010101" pitchFamily="49" charset="-122"/>
                <a:ea typeface="黑体" panose="02010609060101010101" pitchFamily="49" charset="-122"/>
                <a:cs typeface="宋体" panose="02010600030101010101" pitchFamily="2" charset="-122"/>
              </a:rPr>
              <a:t>和</a:t>
            </a:r>
            <a:r>
              <a:rPr lang="zh-CN" sz="2800" dirty="0">
                <a:solidFill>
                  <a:srgbClr val="00566D"/>
                </a:solidFill>
                <a:latin typeface="黑体" panose="02010609060101010101" pitchFamily="49" charset="-122"/>
                <a:ea typeface="黑体" panose="02010609060101010101" pitchFamily="49" charset="-122"/>
                <a:cs typeface="宋体" panose="02010600030101010101" pitchFamily="2" charset="-122"/>
              </a:rPr>
              <a:t>评价学生能力</a:t>
            </a:r>
            <a:r>
              <a:rPr lang="zh-CN" sz="2400" dirty="0">
                <a:latin typeface="黑体" panose="02010609060101010101" pitchFamily="49" charset="-122"/>
                <a:ea typeface="黑体" panose="02010609060101010101" pitchFamily="49" charset="-122"/>
                <a:cs typeface="宋体" panose="02010600030101010101" pitchFamily="2" charset="-122"/>
              </a:rPr>
              <a:t>。评价自我能力指从教学目标达成、教学设计落实、教学过程实施等方面的全过程评价自己的教学行为的能力；评价学生能力指从学生参与教学活动的情感、思维和结果评价学生学习活动质量。</a:t>
            </a:r>
          </a:p>
        </p:txBody>
      </p:sp>
      <p:sp>
        <p:nvSpPr>
          <p:cNvPr id="7" name="文本框 6"/>
          <p:cNvSpPr txBox="1"/>
          <p:nvPr/>
        </p:nvSpPr>
        <p:spPr>
          <a:xfrm>
            <a:off x="3235960" y="6390640"/>
            <a:ext cx="8321675" cy="275590"/>
          </a:xfrm>
          <a:prstGeom prst="rect">
            <a:avLst/>
          </a:prstGeom>
          <a:noFill/>
        </p:spPr>
        <p:txBody>
          <a:bodyPr wrap="square" rtlCol="0" anchor="t">
            <a:spAutoFit/>
          </a:bodyPr>
          <a:lstStyle/>
          <a:p>
            <a:pPr lvl="0" algn="l">
              <a:buClrTx/>
              <a:buSzTx/>
              <a:buFontTx/>
            </a:pP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陈实,李家清,常珊珊等.基于“标准”的地理师范生关键能力评价体系建构探究[J].地理教育,2022(01):3-9.</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16255" y="1075055"/>
            <a:ext cx="10567035" cy="2953385"/>
          </a:xfrm>
          <a:prstGeom prst="rect">
            <a:avLst/>
          </a:prstGeom>
          <a:noFill/>
        </p:spPr>
        <p:txBody>
          <a:bodyPr wrap="square" rtlCol="0" anchor="t">
            <a:spAutoFit/>
          </a:bodyPr>
          <a:lstStyle/>
          <a:p>
            <a:pPr>
              <a:lnSpc>
                <a:spcPct val="150000"/>
              </a:lnSpc>
            </a:pPr>
            <a:r>
              <a:rPr lang="zh-CN" altLang="en-US" sz="2800" b="1" dirty="0">
                <a:solidFill>
                  <a:srgbClr val="FF0000"/>
                </a:solidFill>
                <a:latin typeface="等线" panose="02010600030101010101" charset="-122"/>
                <a:ea typeface="等线" panose="02010600030101010101" charset="-122"/>
                <a:sym typeface="+mn-ea"/>
              </a:rPr>
              <a:t>高素质教师是十八大以来党和国家对教师队伍建设的指向。</a:t>
            </a:r>
            <a:endParaRPr lang="zh-CN" altLang="en-US" sz="2800" b="1" dirty="0">
              <a:solidFill>
                <a:srgbClr val="FF0000"/>
              </a:solidFill>
              <a:latin typeface="等线" panose="02010600030101010101" charset="-122"/>
              <a:ea typeface="等线" panose="02010600030101010101" charset="-122"/>
            </a:endParaRPr>
          </a:p>
          <a:p>
            <a:pPr>
              <a:lnSpc>
                <a:spcPct val="150000"/>
              </a:lnSpc>
            </a:pPr>
            <a:r>
              <a:rPr lang="en-US" altLang="zh-CN" sz="2400" b="1" dirty="0">
                <a:solidFill>
                  <a:srgbClr val="FF0000"/>
                </a:solidFill>
                <a:latin typeface="等线" panose="02010600030101010101" charset="-122"/>
                <a:ea typeface="等线" panose="02010600030101010101" charset="-122"/>
                <a:sym typeface="+mn-ea"/>
              </a:rPr>
              <a:t>  ·2012</a:t>
            </a:r>
            <a:r>
              <a:rPr lang="zh-CN" altLang="en-US" sz="2400" b="1" dirty="0">
                <a:solidFill>
                  <a:srgbClr val="FF0000"/>
                </a:solidFill>
                <a:latin typeface="等线" panose="02010600030101010101" charset="-122"/>
                <a:ea typeface="等线" panose="02010600030101010101" charset="-122"/>
                <a:sym typeface="+mn-ea"/>
              </a:rPr>
              <a:t>年</a:t>
            </a:r>
            <a:r>
              <a:rPr lang="en-US" altLang="zh-CN" sz="2400" b="1" dirty="0">
                <a:solidFill>
                  <a:srgbClr val="FF0000"/>
                </a:solidFill>
                <a:latin typeface="等线" panose="02010600030101010101" charset="-122"/>
                <a:ea typeface="等线" panose="02010600030101010101" charset="-122"/>
                <a:sym typeface="+mn-ea"/>
              </a:rPr>
              <a:t> </a:t>
            </a:r>
            <a:r>
              <a:rPr lang="en-US" altLang="zh-CN" sz="2400" b="1" dirty="0">
                <a:solidFill>
                  <a:prstClr val="black"/>
                </a:solidFill>
                <a:latin typeface="等线" panose="02010600030101010101" charset="-122"/>
                <a:ea typeface="等线" panose="02010600030101010101" charset="-122"/>
                <a:sym typeface="+mn-ea"/>
              </a:rPr>
              <a:t>  </a:t>
            </a:r>
            <a:r>
              <a:rPr lang="en-US" altLang="zh-CN" sz="2400" dirty="0">
                <a:solidFill>
                  <a:prstClr val="black"/>
                </a:solidFill>
                <a:latin typeface="等线" panose="02010600030101010101" charset="-122"/>
                <a:ea typeface="等线" panose="02010600030101010101" charset="-122"/>
                <a:sym typeface="+mn-ea"/>
              </a:rPr>
              <a:t>教育部关于印发《幼儿园教师专业标准（试行）》《小学教师专业标准（试行）》和《</a:t>
            </a:r>
            <a:r>
              <a:rPr lang="en-US" altLang="zh-CN" sz="2400" b="1" dirty="0">
                <a:solidFill>
                  <a:srgbClr val="FF0000"/>
                </a:solidFill>
                <a:latin typeface="等线" panose="02010600030101010101" charset="-122"/>
                <a:ea typeface="等线" panose="02010600030101010101" charset="-122"/>
                <a:sym typeface="+mn-ea"/>
              </a:rPr>
              <a:t>中学教师专业标准</a:t>
            </a:r>
            <a:r>
              <a:rPr lang="en-US" altLang="zh-CN" sz="2400" dirty="0">
                <a:solidFill>
                  <a:prstClr val="black"/>
                </a:solidFill>
                <a:latin typeface="等线" panose="02010600030101010101" charset="-122"/>
                <a:ea typeface="等线" panose="02010600030101010101" charset="-122"/>
                <a:sym typeface="+mn-ea"/>
              </a:rPr>
              <a:t>（试行）》的通知</a:t>
            </a:r>
          </a:p>
          <a:p>
            <a:pPr>
              <a:lnSpc>
                <a:spcPct val="150000"/>
              </a:lnSpc>
            </a:pPr>
            <a:r>
              <a:rPr lang="en-US" altLang="zh-CN" sz="2400" dirty="0">
                <a:solidFill>
                  <a:prstClr val="black"/>
                </a:solidFill>
                <a:latin typeface="等线" panose="02010600030101010101" charset="-122"/>
                <a:ea typeface="等线" panose="02010600030101010101" charset="-122"/>
                <a:sym typeface="+mn-ea"/>
              </a:rPr>
              <a:t>   </a:t>
            </a:r>
          </a:p>
          <a:p>
            <a:pPr>
              <a:lnSpc>
                <a:spcPct val="150000"/>
              </a:lnSpc>
            </a:pPr>
            <a:endParaRPr lang="zh-CN" altLang="en-US" sz="2400" dirty="0">
              <a:solidFill>
                <a:prstClr val="black"/>
              </a:solidFill>
              <a:latin typeface="等线" panose="02010600030101010101" charset="-122"/>
              <a:ea typeface="等线" panose="02010600030101010101" charset="-122"/>
              <a:sym typeface="+mn-ea"/>
            </a:endParaRPr>
          </a:p>
        </p:txBody>
      </p:sp>
      <p:sp>
        <p:nvSpPr>
          <p:cNvPr id="5" name="文本框 4"/>
          <p:cNvSpPr txBox="1"/>
          <p:nvPr/>
        </p:nvSpPr>
        <p:spPr>
          <a:xfrm>
            <a:off x="1300480" y="430530"/>
            <a:ext cx="4994275" cy="583565"/>
          </a:xfrm>
          <a:prstGeom prst="rect">
            <a:avLst/>
          </a:prstGeom>
          <a:noFill/>
        </p:spPr>
        <p:txBody>
          <a:bodyPr wrap="square" rtlCol="0">
            <a:spAutoFit/>
          </a:bodyPr>
          <a:lstStyle/>
          <a:p>
            <a:r>
              <a:rPr lang="zh-CN" altLang="en-US" sz="3200" b="1"/>
              <a:t>背景</a:t>
            </a:r>
          </a:p>
        </p:txBody>
      </p:sp>
      <p:pic>
        <p:nvPicPr>
          <p:cNvPr id="2" name="图片 1"/>
          <p:cNvPicPr>
            <a:picLocks noChangeAspect="1"/>
          </p:cNvPicPr>
          <p:nvPr/>
        </p:nvPicPr>
        <p:blipFill>
          <a:blip r:embed="rId2"/>
          <a:srcRect t="12524" b="8807"/>
          <a:stretch>
            <a:fillRect/>
          </a:stretch>
        </p:blipFill>
        <p:spPr>
          <a:xfrm>
            <a:off x="1942465" y="2990850"/>
            <a:ext cx="8046085" cy="422021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728345"/>
            <a:ext cx="2632710" cy="6130290"/>
          </a:xfrm>
          <a:prstGeom prst="rect">
            <a:avLst/>
          </a:prstGeom>
          <a:solidFill>
            <a:srgbClr val="E7E6E6"/>
          </a:solidFill>
          <a:ln w="12700" cap="flat" cmpd="sng" algn="ctr">
            <a:solidFill>
              <a:srgbClr val="E7E6E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0" name="内容占位符 2"/>
          <p:cNvSpPr txBox="1"/>
          <p:nvPr/>
        </p:nvSpPr>
        <p:spPr>
          <a:xfrm>
            <a:off x="0" y="-22225"/>
            <a:ext cx="12192000" cy="819785"/>
          </a:xfrm>
          <a:prstGeom prst="rect">
            <a:avLst/>
          </a:prstGeom>
          <a:gradFill>
            <a:gsLst>
              <a:gs pos="0">
                <a:schemeClr val="accent1">
                  <a:lumMod val="20000"/>
                  <a:lumOff val="80000"/>
                  <a:alpha val="70000"/>
                </a:schemeClr>
              </a:gs>
              <a:gs pos="13000">
                <a:schemeClr val="accent1">
                  <a:lumMod val="45000"/>
                  <a:lumOff val="55000"/>
                </a:schemeClr>
              </a:gs>
              <a:gs pos="78000">
                <a:srgbClr val="00566D"/>
              </a:gs>
            </a:gsLst>
            <a:lin ang="108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35000"/>
              </a:lnSpc>
              <a:spcBef>
                <a:spcPts val="0"/>
              </a:spcBef>
              <a:buFont typeface="Arial" panose="020B0604020202020204" pitchFamily="34" charset="0"/>
              <a:buNone/>
            </a:pPr>
            <a:r>
              <a:rPr lang="zh-CN" altLang="en-US" b="1" dirty="0">
                <a:solidFill>
                  <a:schemeClr val="bg1"/>
                </a:solidFill>
                <a:latin typeface="黑体" panose="02010609060101010101" pitchFamily="49" charset="-122"/>
                <a:ea typeface="黑体" panose="02010609060101010101" pitchFamily="49" charset="-122"/>
              </a:rPr>
              <a:t>      （</a:t>
            </a:r>
            <a:r>
              <a:rPr lang="zh-CN" altLang="en-US" b="1" dirty="0">
                <a:solidFill>
                  <a:schemeClr val="bg1"/>
                </a:solidFill>
                <a:latin typeface="微软雅黑" panose="020B0503020204020204" charset="-122"/>
                <a:ea typeface="微软雅黑" panose="020B0503020204020204" charset="-122"/>
              </a:rPr>
              <a:t>二）职前教师关键能力的构成与价值</a:t>
            </a:r>
            <a:endParaRPr b="1" dirty="0">
              <a:solidFill>
                <a:schemeClr val="bg1"/>
              </a:solidFill>
            </a:endParaRPr>
          </a:p>
        </p:txBody>
      </p:sp>
      <p:pic>
        <p:nvPicPr>
          <p:cNvPr id="6" name="图片 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3462" b="100000" l="4213" r="27341"/>
                    </a14:imgEffect>
                  </a14:imgLayer>
                </a14:imgProps>
              </a:ext>
              <a:ext uri="{28A0092B-C50C-407E-A947-70E740481C1C}">
                <a14:useLocalDpi xmlns:a14="http://schemas.microsoft.com/office/drawing/2010/main" val="0"/>
              </a:ext>
            </a:extLst>
          </a:blip>
          <a:srcRect l="4333" r="72420"/>
          <a:stretch>
            <a:fillRect/>
          </a:stretch>
        </p:blipFill>
        <p:spPr>
          <a:xfrm>
            <a:off x="157654" y="-70082"/>
            <a:ext cx="827583" cy="866663"/>
          </a:xfrm>
          <a:prstGeom prst="rect">
            <a:avLst/>
          </a:prstGeom>
        </p:spPr>
      </p:pic>
      <p:graphicFrame>
        <p:nvGraphicFramePr>
          <p:cNvPr id="26" name="表格 2"/>
          <p:cNvGraphicFramePr>
            <a:graphicFrameLocks noGrp="1"/>
          </p:cNvGraphicFramePr>
          <p:nvPr>
            <p:custDataLst>
              <p:tags r:id="rId1"/>
            </p:custDataLst>
          </p:nvPr>
        </p:nvGraphicFramePr>
        <p:xfrm>
          <a:off x="-635" y="1292225"/>
          <a:ext cx="2633345" cy="4876800"/>
        </p:xfrm>
        <a:graphic>
          <a:graphicData uri="http://schemas.openxmlformats.org/drawingml/2006/table">
            <a:tbl>
              <a:tblPr firstRow="1" bandRow="1"/>
              <a:tblGrid>
                <a:gridCol w="2633345">
                  <a:extLst>
                    <a:ext uri="{9D8B030D-6E8A-4147-A177-3AD203B41FA5}">
                      <a16:colId xmlns:a16="http://schemas.microsoft.com/office/drawing/2014/main" val="20000"/>
                    </a:ext>
                  </a:extLst>
                </a:gridCol>
              </a:tblGrid>
              <a:tr h="812800">
                <a:tc>
                  <a:txBody>
                    <a:bodyPr/>
                    <a:lstStyle/>
                    <a:p>
                      <a:pPr marL="0" algn="ctr" defTabSz="914400" rtl="0" eaLnBrk="1" latinLnBrk="0" hangingPunct="1"/>
                      <a:r>
                        <a:rPr lang="zh-CN" altLang="en-US" sz="2800" b="1" kern="1200" dirty="0">
                          <a:solidFill>
                            <a:schemeClr val="bg2">
                              <a:lumMod val="75000"/>
                            </a:schemeClr>
                          </a:solidFill>
                          <a:latin typeface="黑体" panose="02010609060101010101" pitchFamily="49" charset="-122"/>
                          <a:ea typeface="黑体" panose="02010609060101010101" pitchFamily="49" charset="-122"/>
                          <a:cs typeface="+mn-cs"/>
                        </a:rPr>
                        <a:t>师德践行能力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7E6E6">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812800">
                <a:tc>
                  <a:txBody>
                    <a:bodyPr/>
                    <a:lstStyle/>
                    <a:p>
                      <a:pPr marL="0" algn="ctr" defTabSz="914400" rtl="0" eaLnBrk="1" latinLnBrk="0" hangingPunct="1"/>
                      <a:r>
                        <a:rPr lang="zh-CN" altLang="en-US" sz="2800" b="1" kern="1200" dirty="0">
                          <a:solidFill>
                            <a:schemeClr val="bg2">
                              <a:lumMod val="75000"/>
                            </a:schemeClr>
                          </a:solidFill>
                          <a:latin typeface="黑体" panose="02010609060101010101" pitchFamily="49" charset="-122"/>
                          <a:ea typeface="黑体" panose="02010609060101010101" pitchFamily="49" charset="-122"/>
                          <a:cs typeface="+mn-cs"/>
                        </a:rPr>
                        <a:t>课程理解能力</a:t>
                      </a:r>
                      <a:endParaRPr lang="zh-CN" altLang="en-US" sz="2800" b="1" kern="1200" dirty="0">
                        <a:solidFill>
                          <a:schemeClr val="lt1"/>
                        </a:solidFill>
                        <a:latin typeface="黑体" panose="02010609060101010101" pitchFamily="49" charset="-122"/>
                        <a:ea typeface="黑体" panose="02010609060101010101" pitchFamily="49"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75000"/>
                        </a:srgbClr>
                      </a:solidFill>
                      <a:prstDash val="solid"/>
                      <a:round/>
                      <a:headEnd type="none" w="med" len="med"/>
                      <a:tailEnd type="none" w="med" len="med"/>
                    </a:lnT>
                    <a:lnB w="12700" cap="flat" cmpd="sng" algn="ctr">
                      <a:solidFill>
                        <a:srgbClr val="E7E6E6">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12800">
                <a:tc>
                  <a:txBody>
                    <a:bodyPr/>
                    <a:lstStyle/>
                    <a:p>
                      <a:pPr marL="0" algn="ctr" defTabSz="914400" rtl="0" eaLnBrk="1" latinLnBrk="0" hangingPunct="1"/>
                      <a:r>
                        <a:rPr lang="zh-CN" altLang="en-US" sz="2800" b="1" kern="1200" dirty="0">
                          <a:solidFill>
                            <a:schemeClr val="bg2">
                              <a:lumMod val="75000"/>
                            </a:schemeClr>
                          </a:solidFill>
                          <a:latin typeface="黑体" panose="02010609060101010101" pitchFamily="49" charset="-122"/>
                          <a:ea typeface="黑体" panose="02010609060101010101" pitchFamily="49" charset="-122"/>
                          <a:cs typeface="+mn-cs"/>
                        </a:rPr>
                        <a:t>教学设计能力</a:t>
                      </a:r>
                      <a:endParaRPr lang="zh-CN" altLang="en-US" sz="2800" b="1" kern="1200" dirty="0">
                        <a:solidFill>
                          <a:schemeClr val="bg1"/>
                        </a:solidFill>
                        <a:latin typeface="黑体" panose="02010609060101010101" pitchFamily="49" charset="-122"/>
                        <a:ea typeface="黑体" panose="02010609060101010101" pitchFamily="49"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75000"/>
                        </a:srgbClr>
                      </a:solidFill>
                      <a:prstDash val="solid"/>
                      <a:round/>
                      <a:headEnd type="none" w="med" len="med"/>
                      <a:tailEnd type="none" w="med" len="med"/>
                    </a:lnT>
                    <a:lnB w="12700" cap="flat" cmpd="sng" algn="ctr">
                      <a:solidFill>
                        <a:srgbClr val="E7E6E6">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12800">
                <a:tc>
                  <a:txBody>
                    <a:bodyPr/>
                    <a:lstStyle/>
                    <a:p>
                      <a:pPr marL="0" algn="ctr" defTabSz="914400" rtl="0" eaLnBrk="1" latinLnBrk="0" hangingPunct="1"/>
                      <a:r>
                        <a:rPr lang="zh-CN" altLang="en-US" sz="2800" b="1" kern="1200" dirty="0">
                          <a:solidFill>
                            <a:schemeClr val="bg2">
                              <a:lumMod val="75000"/>
                            </a:schemeClr>
                          </a:solidFill>
                          <a:latin typeface="黑体" panose="02010609060101010101" pitchFamily="49" charset="-122"/>
                          <a:ea typeface="黑体" panose="02010609060101010101" pitchFamily="49" charset="-122"/>
                          <a:cs typeface="+mn-cs"/>
                        </a:rPr>
                        <a:t>课堂实施能力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75000"/>
                        </a:srgbClr>
                      </a:solidFill>
                      <a:prstDash val="solid"/>
                      <a:round/>
                      <a:headEnd type="none" w="med" len="med"/>
                      <a:tailEnd type="none" w="med" len="med"/>
                    </a:lnT>
                    <a:lnB w="12700" cap="flat" cmpd="sng" algn="ctr">
                      <a:solidFill>
                        <a:srgbClr val="E7E6E6">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812800">
                <a:tc>
                  <a:txBody>
                    <a:bodyPr/>
                    <a:lstStyle/>
                    <a:p>
                      <a:pPr marL="0" algn="ctr" defTabSz="914400" rtl="0" eaLnBrk="1" latinLnBrk="0" hangingPunct="1"/>
                      <a:r>
                        <a:rPr lang="zh-CN" altLang="en-US" sz="2800" b="1" kern="1200" dirty="0">
                          <a:solidFill>
                            <a:schemeClr val="bg2">
                              <a:lumMod val="75000"/>
                            </a:schemeClr>
                          </a:solidFill>
                          <a:latin typeface="黑体" panose="02010609060101010101" pitchFamily="49" charset="-122"/>
                          <a:ea typeface="黑体" panose="02010609060101010101" pitchFamily="49" charset="-122"/>
                          <a:cs typeface="+mn-cs"/>
                        </a:rPr>
                        <a:t>教学评价能力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75000"/>
                        </a:srgbClr>
                      </a:solidFill>
                      <a:prstDash val="solid"/>
                      <a:round/>
                      <a:headEnd type="none" w="med" len="med"/>
                      <a:tailEnd type="none" w="med" len="med"/>
                    </a:lnT>
                    <a:lnB w="12700" cap="flat" cmpd="sng" algn="ctr">
                      <a:solidFill>
                        <a:srgbClr val="E7E6E6">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812800">
                <a:tc>
                  <a:txBody>
                    <a:bodyPr/>
                    <a:lstStyle/>
                    <a:p>
                      <a:pPr marL="0" algn="ctr" defTabSz="914400" rtl="0" eaLnBrk="1" latinLnBrk="0" hangingPunct="1"/>
                      <a:r>
                        <a:rPr lang="zh-CN" altLang="en-US" sz="2800" b="1" kern="1200" dirty="0">
                          <a:solidFill>
                            <a:schemeClr val="bg1"/>
                          </a:solidFill>
                          <a:latin typeface="黑体" panose="02010609060101010101" pitchFamily="49" charset="-122"/>
                          <a:ea typeface="黑体" panose="02010609060101010101" pitchFamily="49" charset="-122"/>
                          <a:cs typeface="+mn-cs"/>
                        </a:rPr>
                        <a:t>教学研究能力</a:t>
                      </a:r>
                      <a:endParaRPr lang="zh-CN" altLang="en-US" sz="2800" b="1" kern="1200" dirty="0">
                        <a:solidFill>
                          <a:schemeClr val="bg2">
                            <a:lumMod val="75000"/>
                          </a:schemeClr>
                        </a:solidFill>
                        <a:latin typeface="黑体" panose="02010609060101010101" pitchFamily="49" charset="-122"/>
                        <a:ea typeface="黑体" panose="02010609060101010101" pitchFamily="49"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7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66D"/>
                    </a:solidFill>
                  </a:tcPr>
                </a:tc>
                <a:extLst>
                  <a:ext uri="{0D108BD9-81ED-4DB2-BD59-A6C34878D82A}">
                    <a16:rowId xmlns:a16="http://schemas.microsoft.com/office/drawing/2014/main" val="10005"/>
                  </a:ext>
                </a:extLst>
              </a:tr>
            </a:tbl>
          </a:graphicData>
        </a:graphic>
      </p:graphicFrame>
      <p:sp>
        <p:nvSpPr>
          <p:cNvPr id="28" name="等腰三角形 27"/>
          <p:cNvSpPr/>
          <p:nvPr/>
        </p:nvSpPr>
        <p:spPr>
          <a:xfrm rot="16200000">
            <a:off x="2488295" y="5681933"/>
            <a:ext cx="144000" cy="1440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235960" y="1056005"/>
            <a:ext cx="8391525" cy="583565"/>
          </a:xfrm>
          <a:prstGeom prst="rect">
            <a:avLst/>
          </a:prstGeom>
          <a:noFill/>
        </p:spPr>
        <p:txBody>
          <a:bodyPr wrap="square" rtlCol="0">
            <a:spAutoFit/>
          </a:bodyPr>
          <a:lstStyle/>
          <a:p>
            <a:r>
              <a:rPr lang="zh-CN" altLang="en-US" sz="3200" b="1" dirty="0">
                <a:solidFill>
                  <a:srgbClr val="00566D"/>
                </a:solidFill>
                <a:latin typeface="黑体" panose="02010609060101010101" pitchFamily="49" charset="-122"/>
                <a:ea typeface="黑体" panose="02010609060101010101" pitchFamily="49" charset="-122"/>
                <a:cs typeface="宋体" panose="02010600030101010101" pitchFamily="2" charset="-122"/>
              </a:rPr>
              <a:t>职前教师关键能力的反思提升</a:t>
            </a:r>
          </a:p>
        </p:txBody>
      </p:sp>
      <p:sp>
        <p:nvSpPr>
          <p:cNvPr id="5" name="文本框 4"/>
          <p:cNvSpPr txBox="1"/>
          <p:nvPr/>
        </p:nvSpPr>
        <p:spPr>
          <a:xfrm>
            <a:off x="3235960" y="1704975"/>
            <a:ext cx="8535670" cy="4615815"/>
          </a:xfrm>
          <a:prstGeom prst="rect">
            <a:avLst/>
          </a:prstGeom>
          <a:noFill/>
        </p:spPr>
        <p:txBody>
          <a:bodyPr wrap="square" rtlCol="0">
            <a:spAutoFit/>
          </a:bodyPr>
          <a:lstStyle/>
          <a:p>
            <a:pPr indent="609600" algn="l">
              <a:lnSpc>
                <a:spcPct val="150000"/>
              </a:lnSpc>
              <a:buClrTx/>
              <a:buSzTx/>
              <a:buFontTx/>
              <a:extLst>
                <a:ext uri="{35155182-B16C-46BC-9424-99874614C6A1}">
                  <wpsdc:indentchars xmlns:wpsdc="http://www.wps.cn/officeDocument/2017/drawingmlCustomData" xmlns="" val="200" checksum="4158780845"/>
                </a:ext>
              </a:extLst>
            </a:pPr>
            <a:r>
              <a:rPr lang="zh-CN" sz="2400" dirty="0">
                <a:latin typeface="黑体" panose="02010609060101010101" pitchFamily="49" charset="-122"/>
                <a:ea typeface="黑体" panose="02010609060101010101" pitchFamily="49" charset="-122"/>
                <a:cs typeface="宋体" panose="02010600030101010101" pitchFamily="2" charset="-122"/>
              </a:rPr>
              <a:t>指狭义的教学研究，是教师以教学问题为对象，以科学方法为依托，以探索教育教学规律为目的的创造性认知活动。教师的教学研究具有特殊性，主要通过对自身教学行为的观察与反思，改进自己的教育教学实践，它是置身于教育教学之中的研究、是改进教育教学的研究。</a:t>
            </a:r>
            <a:r>
              <a:rPr lang="zh-CN" sz="2400" baseline="30000" dirty="0">
                <a:latin typeface="黑体" panose="02010609060101010101" pitchFamily="49" charset="-122"/>
                <a:ea typeface="黑体" panose="02010609060101010101" pitchFamily="49" charset="-122"/>
                <a:cs typeface="宋体" panose="02010600030101010101" pitchFamily="2" charset="-122"/>
                <a:sym typeface="+mn-ea"/>
              </a:rPr>
              <a:t>①</a:t>
            </a:r>
            <a:r>
              <a:rPr lang="zh-CN" sz="2400" dirty="0">
                <a:latin typeface="黑体" panose="02010609060101010101" pitchFamily="49" charset="-122"/>
                <a:ea typeface="黑体" panose="02010609060101010101" pitchFamily="49" charset="-122"/>
                <a:cs typeface="宋体" panose="02010600030101010101" pitchFamily="2" charset="-122"/>
              </a:rPr>
              <a:t>教师教学研究有三个方面的内涵：反思是其起点，问题的求证是其本质，教育意义的实现是其旨趣所在。</a:t>
            </a:r>
            <a:r>
              <a:rPr lang="zh-CN" sz="2400" baseline="30000" dirty="0">
                <a:latin typeface="黑体" panose="02010609060101010101" pitchFamily="49" charset="-122"/>
                <a:ea typeface="黑体" panose="02010609060101010101" pitchFamily="49" charset="-122"/>
                <a:cs typeface="宋体" panose="02010600030101010101" pitchFamily="2" charset="-122"/>
                <a:sym typeface="+mn-ea"/>
              </a:rPr>
              <a:t>②</a:t>
            </a:r>
            <a:r>
              <a:rPr lang="zh-CN" sz="2400" dirty="0">
                <a:latin typeface="黑体" panose="02010609060101010101" pitchFamily="49" charset="-122"/>
                <a:ea typeface="黑体" panose="02010609060101010101" pitchFamily="49" charset="-122"/>
                <a:cs typeface="宋体" panose="02010600030101010101" pitchFamily="2" charset="-122"/>
              </a:rPr>
              <a:t>因此，教学研究能力可概括为以实现教育意义为目的的</a:t>
            </a:r>
            <a:r>
              <a:rPr lang="zh-CN" sz="2800" dirty="0">
                <a:solidFill>
                  <a:srgbClr val="00566D"/>
                </a:solidFill>
                <a:latin typeface="黑体" panose="02010609060101010101" pitchFamily="49" charset="-122"/>
                <a:ea typeface="黑体" panose="02010609060101010101" pitchFamily="49" charset="-122"/>
                <a:cs typeface="宋体" panose="02010600030101010101" pitchFamily="2" charset="-122"/>
              </a:rPr>
              <a:t>教学反思能力</a:t>
            </a:r>
            <a:r>
              <a:rPr lang="zh-CN" sz="2400" dirty="0">
                <a:latin typeface="黑体" panose="02010609060101010101" pitchFamily="49" charset="-122"/>
                <a:ea typeface="黑体" panose="02010609060101010101" pitchFamily="49" charset="-122"/>
                <a:cs typeface="宋体" panose="02010600030101010101" pitchFamily="2" charset="-122"/>
              </a:rPr>
              <a:t>和</a:t>
            </a:r>
            <a:r>
              <a:rPr lang="zh-CN" sz="2800" dirty="0">
                <a:solidFill>
                  <a:srgbClr val="00566D"/>
                </a:solidFill>
                <a:latin typeface="黑体" panose="02010609060101010101" pitchFamily="49" charset="-122"/>
                <a:ea typeface="黑体" panose="02010609060101010101" pitchFamily="49" charset="-122"/>
                <a:cs typeface="宋体" panose="02010600030101010101" pitchFamily="2" charset="-122"/>
              </a:rPr>
              <a:t>教育教学问题解决能力</a:t>
            </a:r>
            <a:r>
              <a:rPr lang="zh-CN" sz="2400" dirty="0">
                <a:latin typeface="黑体" panose="02010609060101010101" pitchFamily="49" charset="-122"/>
                <a:ea typeface="黑体" panose="02010609060101010101" pitchFamily="49" charset="-122"/>
                <a:cs typeface="宋体" panose="02010600030101010101" pitchFamily="2" charset="-122"/>
              </a:rPr>
              <a:t>。</a:t>
            </a:r>
          </a:p>
        </p:txBody>
      </p:sp>
      <p:sp>
        <p:nvSpPr>
          <p:cNvPr id="7" name="文本框 6"/>
          <p:cNvSpPr txBox="1"/>
          <p:nvPr/>
        </p:nvSpPr>
        <p:spPr>
          <a:xfrm>
            <a:off x="3235960" y="6390640"/>
            <a:ext cx="8321675" cy="460375"/>
          </a:xfrm>
          <a:prstGeom prst="rect">
            <a:avLst/>
          </a:prstGeom>
          <a:noFill/>
        </p:spPr>
        <p:txBody>
          <a:bodyPr wrap="square" rtlCol="0" anchor="t">
            <a:spAutoFit/>
          </a:bodyPr>
          <a:lstStyle/>
          <a:p>
            <a:pPr lvl="0" algn="l">
              <a:buClrTx/>
              <a:buSzTx/>
              <a:buFontTx/>
            </a:pP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①</a:t>
            </a:r>
            <a:r>
              <a:rPr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李斌辉.职前语文教师专业发展</a:t>
            </a:r>
            <a:r>
              <a:rPr lang="en-US" sz="1200" kern="0" dirty="0">
                <a:latin typeface="Times New Roman" panose="02020603050405020304" pitchFamily="18" charset="0"/>
                <a:ea typeface="宋体" panose="02010600030101010101" pitchFamily="2" charset="-122"/>
                <a:cs typeface="Times New Roman" panose="02020603050405020304" pitchFamily="18" charset="0"/>
                <a:sym typeface="+mn-ea"/>
              </a:rPr>
              <a:t>[</a:t>
            </a:r>
            <a:r>
              <a:rPr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M</a:t>
            </a:r>
            <a:r>
              <a:rPr lang="en-US" sz="1200" kern="0" dirty="0">
                <a:latin typeface="Times New Roman" panose="02020603050405020304" pitchFamily="18" charset="0"/>
                <a:ea typeface="宋体" panose="02010600030101010101" pitchFamily="2" charset="-122"/>
                <a:cs typeface="Times New Roman" panose="02020603050405020304" pitchFamily="18" charset="0"/>
                <a:sym typeface="+mn-ea"/>
              </a:rPr>
              <a:t>]</a:t>
            </a:r>
            <a:r>
              <a:rPr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.广州</a:t>
            </a:r>
            <a:r>
              <a:rPr lang="en-US" sz="1200" kern="0" dirty="0">
                <a:latin typeface="Times New Roman" panose="02020603050405020304" pitchFamily="18" charset="0"/>
                <a:ea typeface="宋体" panose="02010600030101010101" pitchFamily="2" charset="-122"/>
                <a:cs typeface="Times New Roman" panose="02020603050405020304" pitchFamily="18" charset="0"/>
                <a:sym typeface="+mn-ea"/>
              </a:rPr>
              <a:t>:</a:t>
            </a:r>
            <a:r>
              <a:rPr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广东高等教育出版社</a:t>
            </a:r>
            <a:r>
              <a:rPr lang="en-US" sz="1200" kern="0" dirty="0">
                <a:latin typeface="Times New Roman" panose="02020603050405020304" pitchFamily="18" charset="0"/>
                <a:ea typeface="宋体" panose="02010600030101010101" pitchFamily="2" charset="-122"/>
                <a:cs typeface="Times New Roman" panose="02020603050405020304" pitchFamily="18" charset="0"/>
                <a:sym typeface="+mn-ea"/>
              </a:rPr>
              <a:t>,</a:t>
            </a:r>
            <a:r>
              <a:rPr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2017.</a:t>
            </a:r>
          </a:p>
          <a:p>
            <a:pPr lvl="0" algn="l">
              <a:buClrTx/>
              <a:buSzTx/>
              <a:buFontTx/>
            </a:pP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②李润洲</a:t>
            </a:r>
            <a:r>
              <a:rPr lang="en-US"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张良才.论“教师即研究者”</a:t>
            </a:r>
            <a:r>
              <a:rPr lang="en-US"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J</a:t>
            </a:r>
            <a:r>
              <a:rPr lang="en-US"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.教育研究</a:t>
            </a:r>
            <a:r>
              <a:rPr lang="en-US"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2004（12）</a:t>
            </a:r>
            <a:r>
              <a:rPr lang="en-US"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60-64.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330" y="391795"/>
            <a:ext cx="10968990" cy="954405"/>
          </a:xfrm>
        </p:spPr>
        <p:txBody>
          <a:bodyPr>
            <a:normAutofit fontScale="90000"/>
          </a:bodyPr>
          <a:lstStyle/>
          <a:p>
            <a:r>
              <a:rPr lang="zh-CN" altLang="en-US"/>
              <a:t>从水平1至水平4，分别对应关键能力的形成期、发展期、成熟期和专业全能期</a:t>
            </a:r>
          </a:p>
        </p:txBody>
      </p:sp>
      <p:pic>
        <p:nvPicPr>
          <p:cNvPr id="4" name="图片 3"/>
          <p:cNvPicPr>
            <a:picLocks noChangeAspect="1"/>
          </p:cNvPicPr>
          <p:nvPr/>
        </p:nvPicPr>
        <p:blipFill>
          <a:blip r:embed="rId2"/>
          <a:srcRect l="6768" t="18170" r="24413" b="22609"/>
          <a:stretch>
            <a:fillRect/>
          </a:stretch>
        </p:blipFill>
        <p:spPr>
          <a:xfrm>
            <a:off x="978535" y="1346200"/>
            <a:ext cx="8915400" cy="511429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9525" y="0"/>
            <a:ext cx="12201525" cy="6858000"/>
            <a:chOff x="650272" y="1028700"/>
            <a:chExt cx="10868628" cy="5207000"/>
          </a:xfrm>
        </p:grpSpPr>
        <p:sp>
          <p:nvSpPr>
            <p:cNvPr id="12" name="矩形 11"/>
            <p:cNvSpPr/>
            <p:nvPr/>
          </p:nvSpPr>
          <p:spPr>
            <a:xfrm>
              <a:off x="650272" y="1028700"/>
              <a:ext cx="3193142" cy="5207000"/>
            </a:xfrm>
            <a:prstGeom prst="rect">
              <a:avLst/>
            </a:prstGeom>
            <a:solidFill>
              <a:srgbClr val="005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Light" panose="020B0502040204020203" charset="-122"/>
                <a:cs typeface="+mn-cs"/>
              </a:endParaRPr>
            </a:p>
          </p:txBody>
        </p:sp>
        <p:sp>
          <p:nvSpPr>
            <p:cNvPr id="8" name="文本框 7"/>
            <p:cNvSpPr txBox="1"/>
            <p:nvPr/>
          </p:nvSpPr>
          <p:spPr>
            <a:xfrm>
              <a:off x="1814239" y="3177070"/>
              <a:ext cx="1596424" cy="910261"/>
            </a:xfrm>
            <a:prstGeom prst="rect">
              <a:avLst/>
            </a:prstGeom>
            <a:noFill/>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50" normalizeH="0" baseline="0" noProof="0" dirty="0">
                  <a:ln>
                    <a:noFill/>
                  </a:ln>
                  <a:solidFill>
                    <a:srgbClr val="FFFFFF"/>
                  </a:solidFill>
                  <a:effectLst/>
                  <a:uLnTx/>
                  <a:uFillTx/>
                  <a:latin typeface="微软雅黑" panose="020B0503020204020204" charset="-122"/>
                  <a:ea typeface="微软雅黑" panose="020B0503020204020204" charset="-122"/>
                  <a:cs typeface="+mn-cs"/>
                </a:rPr>
                <a:t>二</a:t>
              </a:r>
            </a:p>
          </p:txBody>
        </p:sp>
        <p:sp>
          <p:nvSpPr>
            <p:cNvPr id="23" name="图文框 22"/>
            <p:cNvSpPr/>
            <p:nvPr/>
          </p:nvSpPr>
          <p:spPr>
            <a:xfrm>
              <a:off x="1371599" y="1282700"/>
              <a:ext cx="10147301" cy="4699000"/>
            </a:xfrm>
            <a:prstGeom prst="frame">
              <a:avLst>
                <a:gd name="adj1" fmla="val 1148"/>
              </a:avLst>
            </a:prstGeom>
            <a:solidFill>
              <a:srgbClr val="006171"/>
            </a:solidFill>
            <a:ln>
              <a:solidFill>
                <a:srgbClr val="006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C0C0C"/>
                </a:solidFill>
                <a:effectLst/>
                <a:uLnTx/>
                <a:uFillTx/>
                <a:latin typeface="Arial" panose="020B0604020202020204"/>
                <a:ea typeface="微软雅黑 Light" panose="020B0502040204020203" charset="-122"/>
                <a:cs typeface="+mn-cs"/>
              </a:endParaRPr>
            </a:p>
          </p:txBody>
        </p:sp>
        <p:sp>
          <p:nvSpPr>
            <p:cNvPr id="26" name="任意多边形: 形状 25"/>
            <p:cNvSpPr/>
            <p:nvPr/>
          </p:nvSpPr>
          <p:spPr>
            <a:xfrm>
              <a:off x="1371600" y="1282700"/>
              <a:ext cx="2481943" cy="4699000"/>
            </a:xfrm>
            <a:custGeom>
              <a:avLst/>
              <a:gdLst>
                <a:gd name="connsiteX0" fmla="*/ 0 w 2481943"/>
                <a:gd name="connsiteY0" fmla="*/ 0 h 4699000"/>
                <a:gd name="connsiteX1" fmla="*/ 2481943 w 2481943"/>
                <a:gd name="connsiteY1" fmla="*/ 0 h 4699000"/>
                <a:gd name="connsiteX2" fmla="*/ 2481943 w 2481943"/>
                <a:gd name="connsiteY2" fmla="*/ 53945 h 4699000"/>
                <a:gd name="connsiteX3" fmla="*/ 53945 w 2481943"/>
                <a:gd name="connsiteY3" fmla="*/ 53945 h 4699000"/>
                <a:gd name="connsiteX4" fmla="*/ 53945 w 2481943"/>
                <a:gd name="connsiteY4" fmla="*/ 4645055 h 4699000"/>
                <a:gd name="connsiteX5" fmla="*/ 2481943 w 2481943"/>
                <a:gd name="connsiteY5" fmla="*/ 4645055 h 4699000"/>
                <a:gd name="connsiteX6" fmla="*/ 2481943 w 2481943"/>
                <a:gd name="connsiteY6" fmla="*/ 4699000 h 4699000"/>
                <a:gd name="connsiteX7" fmla="*/ 0 w 2481943"/>
                <a:gd name="connsiteY7" fmla="*/ 4699000 h 469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1943" h="4699000">
                  <a:moveTo>
                    <a:pt x="0" y="0"/>
                  </a:moveTo>
                  <a:lnTo>
                    <a:pt x="2481943" y="0"/>
                  </a:lnTo>
                  <a:lnTo>
                    <a:pt x="2481943" y="53945"/>
                  </a:lnTo>
                  <a:lnTo>
                    <a:pt x="53945" y="53945"/>
                  </a:lnTo>
                  <a:lnTo>
                    <a:pt x="53945" y="4645055"/>
                  </a:lnTo>
                  <a:lnTo>
                    <a:pt x="2481943" y="4645055"/>
                  </a:lnTo>
                  <a:lnTo>
                    <a:pt x="2481943" y="4699000"/>
                  </a:lnTo>
                  <a:lnTo>
                    <a:pt x="0" y="4699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Light" panose="020B0502040204020203" charset="-122"/>
                <a:cs typeface="+mn-cs"/>
              </a:endParaRPr>
            </a:p>
          </p:txBody>
        </p:sp>
      </p:grpSp>
      <p:sp>
        <p:nvSpPr>
          <p:cNvPr id="3" name="圆角矩形 28"/>
          <p:cNvSpPr/>
          <p:nvPr>
            <p:custDataLst>
              <p:tags r:id="rId1"/>
            </p:custDataLst>
          </p:nvPr>
        </p:nvSpPr>
        <p:spPr>
          <a:xfrm>
            <a:off x="3952240" y="2957830"/>
            <a:ext cx="7767955" cy="942340"/>
          </a:xfrm>
          <a:prstGeom prst="roundRect">
            <a:avLst/>
          </a:prstGeom>
          <a:noFill/>
          <a:ln w="28575">
            <a:solidFill>
              <a:srgbClr val="00566D"/>
            </a:solidFill>
          </a:ln>
          <a:effectLst>
            <a:reflection blurRad="6350" stA="52000" endA="300" endPos="35000" dir="5400000" sy="-100000" algn="bl" rotWithShape="0"/>
          </a:effectLst>
        </p:spPr>
        <p:style>
          <a:lnRef idx="2">
            <a:schemeClr val="accent1"/>
          </a:lnRef>
          <a:fillRef idx="1">
            <a:schemeClr val="lt1"/>
          </a:fillRef>
          <a:effectRef idx="0">
            <a:schemeClr val="accent1"/>
          </a:effectRef>
          <a:fontRef idx="minor">
            <a:schemeClr val="dk1"/>
          </a:fontRef>
        </p:style>
        <p:txBody>
          <a:bodyPr anchor="ctr"/>
          <a:lstStyle/>
          <a:p>
            <a:pPr algn="ctr"/>
            <a:r>
              <a:rPr sz="4000" b="1" noProof="1">
                <a:solidFill>
                  <a:srgbClr val="00566D"/>
                </a:solidFill>
                <a:latin typeface="Calibri" panose="020F0502020204030204" charset="0"/>
                <a:ea typeface="微软雅黑" panose="020B0503020204020204" charset="-122"/>
              </a:rPr>
              <a:t>职前教师关键能力的</a:t>
            </a:r>
            <a:r>
              <a:rPr lang="zh-CN" sz="4000" b="1" noProof="1">
                <a:solidFill>
                  <a:srgbClr val="00566D"/>
                </a:solidFill>
                <a:latin typeface="Calibri" panose="020F0502020204030204" charset="0"/>
                <a:ea typeface="微软雅黑" panose="020B0503020204020204" charset="-122"/>
              </a:rPr>
              <a:t>现状</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93"/>
          <p:cNvSpPr txBox="1"/>
          <p:nvPr/>
        </p:nvSpPr>
        <p:spPr>
          <a:xfrm>
            <a:off x="1003617" y="1056875"/>
            <a:ext cx="10229534" cy="506730"/>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dirty="0"/>
              <a:t>   </a:t>
            </a:r>
            <a:endParaRPr lang="zh-CN" sz="2000" spc="140" dirty="0">
              <a:solidFill>
                <a:srgbClr val="35464E"/>
              </a:solidFill>
              <a:uFillTx/>
              <a:latin typeface="+mn-ea"/>
              <a:sym typeface="+mn-ea"/>
            </a:endParaRPr>
          </a:p>
        </p:txBody>
      </p:sp>
      <p:grpSp>
        <p:nvGrpSpPr>
          <p:cNvPr id="46" name="组合 45"/>
          <p:cNvGrpSpPr>
            <a:grpSpLocks noChangeAspect="1"/>
          </p:cNvGrpSpPr>
          <p:nvPr/>
        </p:nvGrpSpPr>
        <p:grpSpPr>
          <a:xfrm>
            <a:off x="-12700" y="-7620"/>
            <a:ext cx="961899" cy="1548000"/>
            <a:chOff x="0" y="-12"/>
            <a:chExt cx="2104" cy="3386"/>
          </a:xfrm>
        </p:grpSpPr>
        <p:sp>
          <p:nvSpPr>
            <p:cNvPr id="47" name="图形 31"/>
            <p:cNvSpPr/>
            <p:nvPr>
              <p:custDataLst>
                <p:tags r:id="rId1"/>
              </p:custDataLst>
            </p:nvPr>
          </p:nvSpPr>
          <p:spPr>
            <a:xfrm>
              <a:off x="0" y="0"/>
              <a:ext cx="2105" cy="3375"/>
            </a:xfrm>
            <a:custGeom>
              <a:avLst/>
              <a:gdLst>
                <a:gd name="connsiteX0" fmla="*/ 0 w 1336459"/>
                <a:gd name="connsiteY0" fmla="*/ 0 h 2143125"/>
                <a:gd name="connsiteX1" fmla="*/ 714375 w 1336459"/>
                <a:gd name="connsiteY1" fmla="*/ 0 h 2143125"/>
                <a:gd name="connsiteX2" fmla="*/ 1047750 w 1336459"/>
                <a:gd name="connsiteY2" fmla="*/ 295275 h 2143125"/>
                <a:gd name="connsiteX3" fmla="*/ 1228725 w 1336459"/>
                <a:gd name="connsiteY3" fmla="*/ 866775 h 2143125"/>
                <a:gd name="connsiteX4" fmla="*/ 504825 w 1336459"/>
                <a:gd name="connsiteY4" fmla="*/ 1314450 h 2143125"/>
                <a:gd name="connsiteX5" fmla="*/ 0 w 1336459"/>
                <a:gd name="connsiteY5" fmla="*/ 2143125 h 2143125"/>
                <a:gd name="connsiteX6" fmla="*/ 0 w 1336459"/>
                <a:gd name="connsiteY6" fmla="*/ 0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459" h="2143125">
                  <a:moveTo>
                    <a:pt x="0" y="0"/>
                  </a:moveTo>
                  <a:lnTo>
                    <a:pt x="714375" y="0"/>
                  </a:lnTo>
                  <a:cubicBezTo>
                    <a:pt x="714375" y="0"/>
                    <a:pt x="828675" y="228600"/>
                    <a:pt x="1047750" y="295275"/>
                  </a:cubicBezTo>
                  <a:cubicBezTo>
                    <a:pt x="1266825" y="361950"/>
                    <a:pt x="1466850" y="657225"/>
                    <a:pt x="1228725" y="866775"/>
                  </a:cubicBezTo>
                  <a:cubicBezTo>
                    <a:pt x="990600" y="1076325"/>
                    <a:pt x="800100" y="1057275"/>
                    <a:pt x="504825" y="1314450"/>
                  </a:cubicBezTo>
                  <a:cubicBezTo>
                    <a:pt x="209550" y="1571625"/>
                    <a:pt x="0" y="2143125"/>
                    <a:pt x="0" y="2143125"/>
                  </a:cubicBezTo>
                  <a:lnTo>
                    <a:pt x="0" y="0"/>
                  </a:lnTo>
                  <a:close/>
                </a:path>
              </a:pathLst>
            </a:custGeom>
            <a:solidFill>
              <a:srgbClr val="0080A0"/>
            </a:solidFill>
            <a:ln w="9525" cap="flat">
              <a:noFill/>
              <a:prstDash val="solid"/>
              <a:miter/>
            </a:ln>
          </p:spPr>
          <p:txBody>
            <a:bodyPr rtlCol="0" anchor="ct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48" name="图形 32"/>
            <p:cNvSpPr/>
            <p:nvPr>
              <p:custDataLst>
                <p:tags r:id="rId2"/>
              </p:custDataLst>
            </p:nvPr>
          </p:nvSpPr>
          <p:spPr>
            <a:xfrm>
              <a:off x="0" y="-12"/>
              <a:ext cx="1110" cy="2505"/>
            </a:xfrm>
            <a:custGeom>
              <a:avLst/>
              <a:gdLst>
                <a:gd name="connsiteX0" fmla="*/ 0 w 704850"/>
                <a:gd name="connsiteY0" fmla="*/ 0 h 1590675"/>
                <a:gd name="connsiteX1" fmla="*/ 704850 w 704850"/>
                <a:gd name="connsiteY1" fmla="*/ 0 h 1590675"/>
                <a:gd name="connsiteX2" fmla="*/ 428625 w 704850"/>
                <a:gd name="connsiteY2" fmla="*/ 657225 h 1590675"/>
                <a:gd name="connsiteX3" fmla="*/ 0 w 704850"/>
                <a:gd name="connsiteY3" fmla="*/ 1590675 h 1590675"/>
                <a:gd name="connsiteX4" fmla="*/ 0 w 704850"/>
                <a:gd name="connsiteY4" fmla="*/ 0 h 1590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50" h="1590675">
                  <a:moveTo>
                    <a:pt x="0" y="0"/>
                  </a:moveTo>
                  <a:lnTo>
                    <a:pt x="704850" y="0"/>
                  </a:lnTo>
                  <a:cubicBezTo>
                    <a:pt x="704850" y="0"/>
                    <a:pt x="685800" y="485775"/>
                    <a:pt x="428625" y="657225"/>
                  </a:cubicBezTo>
                  <a:cubicBezTo>
                    <a:pt x="171450" y="828675"/>
                    <a:pt x="0" y="1590675"/>
                    <a:pt x="0" y="1590675"/>
                  </a:cubicBezTo>
                  <a:lnTo>
                    <a:pt x="0" y="0"/>
                  </a:lnTo>
                  <a:close/>
                </a:path>
              </a:pathLst>
            </a:custGeom>
            <a:solidFill>
              <a:srgbClr val="C9D896">
                <a:alpha val="85000"/>
              </a:srgbClr>
            </a:solidFill>
            <a:ln w="9525" cap="flat">
              <a:noFill/>
              <a:prstDash val="solid"/>
              <a:miter/>
            </a:ln>
          </p:spPr>
          <p:txBody>
            <a:bodyPr rtlCol="0" anchor="ct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grpSp>
      <p:sp>
        <p:nvSpPr>
          <p:cNvPr id="50" name="文本框 49"/>
          <p:cNvSpPr txBox="1"/>
          <p:nvPr/>
        </p:nvSpPr>
        <p:spPr>
          <a:xfrm>
            <a:off x="1003616" y="157292"/>
            <a:ext cx="10788333" cy="681990"/>
          </a:xfrm>
          <a:prstGeom prst="rect">
            <a:avLst/>
          </a:prstGeom>
          <a:noFill/>
        </p:spPr>
        <p:txBody>
          <a:bodyPr wrap="square" rtlCol="0">
            <a:spAutoFit/>
          </a:bodyPr>
          <a:lstStyle>
            <a:defPPr>
              <a:defRPr lang="zh-CN"/>
            </a:defPPr>
            <a:lvl1pPr algn="dist">
              <a:defRPr sz="3600">
                <a:solidFill>
                  <a:srgbClr val="F8E095"/>
                </a:solidFill>
                <a:latin typeface="思源宋体" panose="02020700000000000000" pitchFamily="18" charset="-122"/>
                <a:ea typeface="思源宋体" panose="02020700000000000000" pitchFamily="18" charset="-122"/>
              </a:defRPr>
            </a:lvl1pPr>
          </a:lstStyle>
          <a:p>
            <a:pPr algn="l">
              <a:lnSpc>
                <a:spcPct val="120000"/>
              </a:lnSpc>
            </a:pPr>
            <a:r>
              <a:rPr lang="zh-CN" altLang="en-US" sz="3200" b="1" dirty="0">
                <a:solidFill>
                  <a:srgbClr val="36474E"/>
                </a:solidFill>
                <a:latin typeface="微软雅黑" panose="020B0503020204020204" charset="-122"/>
                <a:ea typeface="微软雅黑" panose="020B0503020204020204" charset="-122"/>
              </a:rPr>
              <a:t>（一）地理职前教师关键能力现状</a:t>
            </a:r>
          </a:p>
        </p:txBody>
      </p:sp>
      <p:cxnSp>
        <p:nvCxnSpPr>
          <p:cNvPr id="52" name="直接连接符 51"/>
          <p:cNvCxnSpPr/>
          <p:nvPr/>
        </p:nvCxnSpPr>
        <p:spPr>
          <a:xfrm>
            <a:off x="1527810" y="901323"/>
            <a:ext cx="884555" cy="0"/>
          </a:xfrm>
          <a:prstGeom prst="line">
            <a:avLst/>
          </a:prstGeom>
          <a:ln w="3175">
            <a:solidFill>
              <a:srgbClr val="35464E"/>
            </a:solidFill>
          </a:ln>
        </p:spPr>
        <p:style>
          <a:lnRef idx="1">
            <a:schemeClr val="accent1"/>
          </a:lnRef>
          <a:fillRef idx="0">
            <a:schemeClr val="accent1"/>
          </a:fillRef>
          <a:effectRef idx="0">
            <a:schemeClr val="accent1"/>
          </a:effectRef>
          <a:fontRef idx="minor">
            <a:schemeClr val="tx1"/>
          </a:fontRef>
        </p:style>
      </p:cxnSp>
      <p:pic>
        <p:nvPicPr>
          <p:cNvPr id="41" name="图片 40" descr="地理教师关键能力1_01(1)"/>
          <p:cNvPicPr/>
          <p:nvPr/>
        </p:nvPicPr>
        <p:blipFill>
          <a:blip r:embed="rId4"/>
          <a:srcRect l="7327" t="9292" r="8052" b="8960"/>
          <a:stretch>
            <a:fillRect/>
          </a:stretch>
        </p:blipFill>
        <p:spPr>
          <a:xfrm>
            <a:off x="5581015" y="1137920"/>
            <a:ext cx="6175375" cy="3453765"/>
          </a:xfrm>
          <a:prstGeom prst="rect">
            <a:avLst/>
          </a:prstGeom>
        </p:spPr>
      </p:pic>
      <p:pic>
        <p:nvPicPr>
          <p:cNvPr id="42" name="图片 41"/>
          <p:cNvPicPr/>
          <p:nvPr/>
        </p:nvPicPr>
        <p:blipFill>
          <a:blip r:embed="rId5" cstate="print">
            <a:extLst>
              <a:ext uri="{28A0092B-C50C-407E-A947-70E740481C1C}">
                <a14:useLocalDpi xmlns:a14="http://schemas.microsoft.com/office/drawing/2010/main" val="0"/>
              </a:ext>
            </a:extLst>
          </a:blip>
          <a:stretch>
            <a:fillRect/>
          </a:stretch>
        </p:blipFill>
        <p:spPr>
          <a:xfrm>
            <a:off x="287020" y="1430020"/>
            <a:ext cx="5011420" cy="469709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a:grpSpLocks noChangeAspect="1"/>
          </p:cNvGrpSpPr>
          <p:nvPr/>
        </p:nvGrpSpPr>
        <p:grpSpPr>
          <a:xfrm>
            <a:off x="-12700" y="-7620"/>
            <a:ext cx="961899" cy="1548000"/>
            <a:chOff x="0" y="-12"/>
            <a:chExt cx="2104" cy="3386"/>
          </a:xfrm>
        </p:grpSpPr>
        <p:sp>
          <p:nvSpPr>
            <p:cNvPr id="47" name="图形 31"/>
            <p:cNvSpPr/>
            <p:nvPr>
              <p:custDataLst>
                <p:tags r:id="rId1"/>
              </p:custDataLst>
            </p:nvPr>
          </p:nvSpPr>
          <p:spPr>
            <a:xfrm>
              <a:off x="0" y="0"/>
              <a:ext cx="2105" cy="3375"/>
            </a:xfrm>
            <a:custGeom>
              <a:avLst/>
              <a:gdLst>
                <a:gd name="connsiteX0" fmla="*/ 0 w 1336459"/>
                <a:gd name="connsiteY0" fmla="*/ 0 h 2143125"/>
                <a:gd name="connsiteX1" fmla="*/ 714375 w 1336459"/>
                <a:gd name="connsiteY1" fmla="*/ 0 h 2143125"/>
                <a:gd name="connsiteX2" fmla="*/ 1047750 w 1336459"/>
                <a:gd name="connsiteY2" fmla="*/ 295275 h 2143125"/>
                <a:gd name="connsiteX3" fmla="*/ 1228725 w 1336459"/>
                <a:gd name="connsiteY3" fmla="*/ 866775 h 2143125"/>
                <a:gd name="connsiteX4" fmla="*/ 504825 w 1336459"/>
                <a:gd name="connsiteY4" fmla="*/ 1314450 h 2143125"/>
                <a:gd name="connsiteX5" fmla="*/ 0 w 1336459"/>
                <a:gd name="connsiteY5" fmla="*/ 2143125 h 2143125"/>
                <a:gd name="connsiteX6" fmla="*/ 0 w 1336459"/>
                <a:gd name="connsiteY6" fmla="*/ 0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459" h="2143125">
                  <a:moveTo>
                    <a:pt x="0" y="0"/>
                  </a:moveTo>
                  <a:lnTo>
                    <a:pt x="714375" y="0"/>
                  </a:lnTo>
                  <a:cubicBezTo>
                    <a:pt x="714375" y="0"/>
                    <a:pt x="828675" y="228600"/>
                    <a:pt x="1047750" y="295275"/>
                  </a:cubicBezTo>
                  <a:cubicBezTo>
                    <a:pt x="1266825" y="361950"/>
                    <a:pt x="1466850" y="657225"/>
                    <a:pt x="1228725" y="866775"/>
                  </a:cubicBezTo>
                  <a:cubicBezTo>
                    <a:pt x="990600" y="1076325"/>
                    <a:pt x="800100" y="1057275"/>
                    <a:pt x="504825" y="1314450"/>
                  </a:cubicBezTo>
                  <a:cubicBezTo>
                    <a:pt x="209550" y="1571625"/>
                    <a:pt x="0" y="2143125"/>
                    <a:pt x="0" y="2143125"/>
                  </a:cubicBezTo>
                  <a:lnTo>
                    <a:pt x="0" y="0"/>
                  </a:lnTo>
                  <a:close/>
                </a:path>
              </a:pathLst>
            </a:custGeom>
            <a:solidFill>
              <a:srgbClr val="0080A0"/>
            </a:solidFill>
            <a:ln w="9525" cap="flat">
              <a:noFill/>
              <a:prstDash val="solid"/>
              <a:miter/>
            </a:ln>
          </p:spPr>
          <p:txBody>
            <a:bodyPr rtlCol="0" anchor="ctr"/>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48" name="图形 32"/>
            <p:cNvSpPr/>
            <p:nvPr>
              <p:custDataLst>
                <p:tags r:id="rId2"/>
              </p:custDataLst>
            </p:nvPr>
          </p:nvSpPr>
          <p:spPr>
            <a:xfrm>
              <a:off x="0" y="-12"/>
              <a:ext cx="1110" cy="2505"/>
            </a:xfrm>
            <a:custGeom>
              <a:avLst/>
              <a:gdLst>
                <a:gd name="connsiteX0" fmla="*/ 0 w 704850"/>
                <a:gd name="connsiteY0" fmla="*/ 0 h 1590675"/>
                <a:gd name="connsiteX1" fmla="*/ 704850 w 704850"/>
                <a:gd name="connsiteY1" fmla="*/ 0 h 1590675"/>
                <a:gd name="connsiteX2" fmla="*/ 428625 w 704850"/>
                <a:gd name="connsiteY2" fmla="*/ 657225 h 1590675"/>
                <a:gd name="connsiteX3" fmla="*/ 0 w 704850"/>
                <a:gd name="connsiteY3" fmla="*/ 1590675 h 1590675"/>
                <a:gd name="connsiteX4" fmla="*/ 0 w 704850"/>
                <a:gd name="connsiteY4" fmla="*/ 0 h 1590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50" h="1590675">
                  <a:moveTo>
                    <a:pt x="0" y="0"/>
                  </a:moveTo>
                  <a:lnTo>
                    <a:pt x="704850" y="0"/>
                  </a:lnTo>
                  <a:cubicBezTo>
                    <a:pt x="704850" y="0"/>
                    <a:pt x="685800" y="485775"/>
                    <a:pt x="428625" y="657225"/>
                  </a:cubicBezTo>
                  <a:cubicBezTo>
                    <a:pt x="171450" y="828675"/>
                    <a:pt x="0" y="1590675"/>
                    <a:pt x="0" y="1590675"/>
                  </a:cubicBezTo>
                  <a:lnTo>
                    <a:pt x="0" y="0"/>
                  </a:lnTo>
                  <a:close/>
                </a:path>
              </a:pathLst>
            </a:custGeom>
            <a:solidFill>
              <a:srgbClr val="C9D896">
                <a:alpha val="85000"/>
              </a:srgbClr>
            </a:solidFill>
            <a:ln w="9525" cap="flat">
              <a:noFill/>
              <a:prstDash val="solid"/>
              <a:miter/>
            </a:ln>
          </p:spPr>
          <p:txBody>
            <a:bodyPr rtlCol="0" anchor="ctr"/>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pic>
        <p:nvPicPr>
          <p:cNvPr id="10" name="图片 9"/>
          <p:cNvPicPr/>
          <p:nvPr/>
        </p:nvPicPr>
        <p:blipFill>
          <a:blip r:embed="rId4"/>
          <a:stretch>
            <a:fillRect/>
          </a:stretch>
        </p:blipFill>
        <p:spPr>
          <a:xfrm>
            <a:off x="285115" y="499110"/>
            <a:ext cx="11666220" cy="60191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a:grpSpLocks noChangeAspect="1"/>
          </p:cNvGrpSpPr>
          <p:nvPr/>
        </p:nvGrpSpPr>
        <p:grpSpPr>
          <a:xfrm>
            <a:off x="-12700" y="-7620"/>
            <a:ext cx="961899" cy="1548000"/>
            <a:chOff x="0" y="-12"/>
            <a:chExt cx="2104" cy="3386"/>
          </a:xfrm>
        </p:grpSpPr>
        <p:sp>
          <p:nvSpPr>
            <p:cNvPr id="47" name="图形 31"/>
            <p:cNvSpPr/>
            <p:nvPr>
              <p:custDataLst>
                <p:tags r:id="rId1"/>
              </p:custDataLst>
            </p:nvPr>
          </p:nvSpPr>
          <p:spPr>
            <a:xfrm>
              <a:off x="0" y="0"/>
              <a:ext cx="2105" cy="3375"/>
            </a:xfrm>
            <a:custGeom>
              <a:avLst/>
              <a:gdLst>
                <a:gd name="connsiteX0" fmla="*/ 0 w 1336459"/>
                <a:gd name="connsiteY0" fmla="*/ 0 h 2143125"/>
                <a:gd name="connsiteX1" fmla="*/ 714375 w 1336459"/>
                <a:gd name="connsiteY1" fmla="*/ 0 h 2143125"/>
                <a:gd name="connsiteX2" fmla="*/ 1047750 w 1336459"/>
                <a:gd name="connsiteY2" fmla="*/ 295275 h 2143125"/>
                <a:gd name="connsiteX3" fmla="*/ 1228725 w 1336459"/>
                <a:gd name="connsiteY3" fmla="*/ 866775 h 2143125"/>
                <a:gd name="connsiteX4" fmla="*/ 504825 w 1336459"/>
                <a:gd name="connsiteY4" fmla="*/ 1314450 h 2143125"/>
                <a:gd name="connsiteX5" fmla="*/ 0 w 1336459"/>
                <a:gd name="connsiteY5" fmla="*/ 2143125 h 2143125"/>
                <a:gd name="connsiteX6" fmla="*/ 0 w 1336459"/>
                <a:gd name="connsiteY6" fmla="*/ 0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459" h="2143125">
                  <a:moveTo>
                    <a:pt x="0" y="0"/>
                  </a:moveTo>
                  <a:lnTo>
                    <a:pt x="714375" y="0"/>
                  </a:lnTo>
                  <a:cubicBezTo>
                    <a:pt x="714375" y="0"/>
                    <a:pt x="828675" y="228600"/>
                    <a:pt x="1047750" y="295275"/>
                  </a:cubicBezTo>
                  <a:cubicBezTo>
                    <a:pt x="1266825" y="361950"/>
                    <a:pt x="1466850" y="657225"/>
                    <a:pt x="1228725" y="866775"/>
                  </a:cubicBezTo>
                  <a:cubicBezTo>
                    <a:pt x="990600" y="1076325"/>
                    <a:pt x="800100" y="1057275"/>
                    <a:pt x="504825" y="1314450"/>
                  </a:cubicBezTo>
                  <a:cubicBezTo>
                    <a:pt x="209550" y="1571625"/>
                    <a:pt x="0" y="2143125"/>
                    <a:pt x="0" y="2143125"/>
                  </a:cubicBezTo>
                  <a:lnTo>
                    <a:pt x="0" y="0"/>
                  </a:lnTo>
                  <a:close/>
                </a:path>
              </a:pathLst>
            </a:custGeom>
            <a:solidFill>
              <a:srgbClr val="0080A0"/>
            </a:solidFill>
            <a:ln w="9525" cap="flat">
              <a:noFill/>
              <a:prstDash val="solid"/>
              <a:miter/>
            </a:ln>
          </p:spPr>
          <p:txBody>
            <a:bodyPr rtlCol="0" anchor="ctr"/>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48" name="图形 32"/>
            <p:cNvSpPr/>
            <p:nvPr>
              <p:custDataLst>
                <p:tags r:id="rId2"/>
              </p:custDataLst>
            </p:nvPr>
          </p:nvSpPr>
          <p:spPr>
            <a:xfrm>
              <a:off x="0" y="-12"/>
              <a:ext cx="1110" cy="2505"/>
            </a:xfrm>
            <a:custGeom>
              <a:avLst/>
              <a:gdLst>
                <a:gd name="connsiteX0" fmla="*/ 0 w 704850"/>
                <a:gd name="connsiteY0" fmla="*/ 0 h 1590675"/>
                <a:gd name="connsiteX1" fmla="*/ 704850 w 704850"/>
                <a:gd name="connsiteY1" fmla="*/ 0 h 1590675"/>
                <a:gd name="connsiteX2" fmla="*/ 428625 w 704850"/>
                <a:gd name="connsiteY2" fmla="*/ 657225 h 1590675"/>
                <a:gd name="connsiteX3" fmla="*/ 0 w 704850"/>
                <a:gd name="connsiteY3" fmla="*/ 1590675 h 1590675"/>
                <a:gd name="connsiteX4" fmla="*/ 0 w 704850"/>
                <a:gd name="connsiteY4" fmla="*/ 0 h 1590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50" h="1590675">
                  <a:moveTo>
                    <a:pt x="0" y="0"/>
                  </a:moveTo>
                  <a:lnTo>
                    <a:pt x="704850" y="0"/>
                  </a:lnTo>
                  <a:cubicBezTo>
                    <a:pt x="704850" y="0"/>
                    <a:pt x="685800" y="485775"/>
                    <a:pt x="428625" y="657225"/>
                  </a:cubicBezTo>
                  <a:cubicBezTo>
                    <a:pt x="171450" y="828675"/>
                    <a:pt x="0" y="1590675"/>
                    <a:pt x="0" y="1590675"/>
                  </a:cubicBezTo>
                  <a:lnTo>
                    <a:pt x="0" y="0"/>
                  </a:lnTo>
                  <a:close/>
                </a:path>
              </a:pathLst>
            </a:custGeom>
            <a:solidFill>
              <a:srgbClr val="C9D896">
                <a:alpha val="85000"/>
              </a:srgbClr>
            </a:solidFill>
            <a:ln w="9525" cap="flat">
              <a:noFill/>
              <a:prstDash val="solid"/>
              <a:miter/>
            </a:ln>
          </p:spPr>
          <p:txBody>
            <a:bodyPr rtlCol="0" anchor="ctr"/>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sp>
        <p:nvSpPr>
          <p:cNvPr id="50" name="文本框 49"/>
          <p:cNvSpPr txBox="1"/>
          <p:nvPr/>
        </p:nvSpPr>
        <p:spPr>
          <a:xfrm>
            <a:off x="1003616" y="157292"/>
            <a:ext cx="10788333" cy="633187"/>
          </a:xfrm>
          <a:prstGeom prst="rect">
            <a:avLst/>
          </a:prstGeom>
          <a:noFill/>
        </p:spPr>
        <p:txBody>
          <a:bodyPr wrap="square" rtlCol="0">
            <a:spAutoFit/>
          </a:bodyPr>
          <a:lstStyle>
            <a:defPPr>
              <a:defRPr lang="zh-CN"/>
            </a:defPPr>
            <a:lvl1pPr algn="dist">
              <a:defRPr sz="3600">
                <a:solidFill>
                  <a:srgbClr val="F8E095"/>
                </a:solidFill>
                <a:latin typeface="思源宋体" panose="02020700000000000000" pitchFamily="18" charset="-122"/>
                <a:ea typeface="思源宋体" panose="02020700000000000000" pitchFamily="18" charset="-122"/>
              </a:defRPr>
            </a:lvl1pPr>
          </a:lstStyle>
          <a:p>
            <a:pPr lvl="0" algn="l">
              <a:lnSpc>
                <a:spcPct val="120000"/>
              </a:lnSpc>
            </a:pPr>
            <a:r>
              <a:rPr kumimoji="0" lang="zh-CN" altLang="en-US" sz="3200" b="1" i="0" u="none" strike="noStrike" kern="1200" cap="none" spc="0" normalizeH="0" baseline="0" noProof="0" dirty="0">
                <a:ln>
                  <a:noFill/>
                </a:ln>
                <a:solidFill>
                  <a:srgbClr val="36474E"/>
                </a:solidFill>
                <a:effectLst/>
                <a:uLnTx/>
                <a:uFillTx/>
                <a:latin typeface="微软雅黑" panose="020B0503020204020204" charset="-122"/>
                <a:ea typeface="微软雅黑" panose="020B0503020204020204" charset="-122"/>
                <a:cs typeface="+mn-cs"/>
              </a:rPr>
              <a:t>（</a:t>
            </a:r>
            <a:r>
              <a:rPr kumimoji="0" lang="en-US" altLang="zh-CN" sz="3200" b="1" i="0" u="none" strike="noStrike" kern="1200" cap="none" spc="0" normalizeH="0" baseline="0" noProof="0" dirty="0">
                <a:ln>
                  <a:noFill/>
                </a:ln>
                <a:solidFill>
                  <a:srgbClr val="36474E"/>
                </a:solidFill>
                <a:effectLst/>
                <a:uLnTx/>
                <a:uFillTx/>
                <a:latin typeface="微软雅黑" panose="020B0503020204020204" charset="-122"/>
                <a:ea typeface="微软雅黑" panose="020B0503020204020204" charset="-122"/>
                <a:cs typeface="+mn-cs"/>
              </a:rPr>
              <a:t>3</a:t>
            </a:r>
            <a:r>
              <a:rPr lang="zh-CN" altLang="en-US" sz="3200" b="1" dirty="0">
                <a:solidFill>
                  <a:srgbClr val="36474E"/>
                </a:solidFill>
                <a:latin typeface="微软雅黑" panose="020B0503020204020204" charset="-122"/>
                <a:ea typeface="微软雅黑" panose="020B0503020204020204" charset="-122"/>
              </a:rPr>
              <a:t>）科学测量教师关键能力体系，优化贯通式培养策略</a:t>
            </a:r>
            <a:endParaRPr kumimoji="0" lang="zh-CN" altLang="en-US" sz="3200" b="1" i="0" u="none" strike="noStrike" kern="1200" cap="none" spc="0" normalizeH="0" baseline="0" noProof="0" dirty="0">
              <a:ln>
                <a:noFill/>
              </a:ln>
              <a:solidFill>
                <a:srgbClr val="36474E"/>
              </a:solidFill>
              <a:effectLst/>
              <a:uLnTx/>
              <a:uFillTx/>
              <a:latin typeface="微软雅黑" panose="020B0503020204020204" charset="-122"/>
              <a:ea typeface="微软雅黑" panose="020B0503020204020204" charset="-122"/>
              <a:cs typeface="+mn-cs"/>
            </a:endParaRPr>
          </a:p>
        </p:txBody>
      </p:sp>
      <p:cxnSp>
        <p:nvCxnSpPr>
          <p:cNvPr id="52" name="直接连接符 51"/>
          <p:cNvCxnSpPr/>
          <p:nvPr/>
        </p:nvCxnSpPr>
        <p:spPr>
          <a:xfrm>
            <a:off x="1527810" y="901323"/>
            <a:ext cx="884555" cy="0"/>
          </a:xfrm>
          <a:prstGeom prst="line">
            <a:avLst/>
          </a:prstGeom>
          <a:ln w="3175">
            <a:solidFill>
              <a:srgbClr val="35464E"/>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575208" y="1965837"/>
            <a:ext cx="11336122" cy="3211298"/>
            <a:chOff x="638708" y="2070257"/>
            <a:chExt cx="11336122" cy="3211298"/>
          </a:xfrm>
        </p:grpSpPr>
        <p:pic>
          <p:nvPicPr>
            <p:cNvPr id="10" name="图片 9" descr="表2"/>
            <p:cNvPicPr/>
            <p:nvPr/>
          </p:nvPicPr>
          <p:blipFill>
            <a:blip r:embed="rId4"/>
            <a:stretch>
              <a:fillRect/>
            </a:stretch>
          </p:blipFill>
          <p:spPr>
            <a:xfrm>
              <a:off x="638708" y="2070257"/>
              <a:ext cx="6220562" cy="2634527"/>
            </a:xfrm>
            <a:prstGeom prst="rect">
              <a:avLst/>
            </a:prstGeom>
          </p:spPr>
        </p:pic>
        <p:pic>
          <p:nvPicPr>
            <p:cNvPr id="11" name="图片 10"/>
            <p:cNvPicPr/>
            <p:nvPr/>
          </p:nvPicPr>
          <p:blipFill>
            <a:blip r:embed="rId5" cstate="print">
              <a:extLst>
                <a:ext uri="{28A0092B-C50C-407E-A947-70E740481C1C}">
                  <a14:useLocalDpi xmlns:a14="http://schemas.microsoft.com/office/drawing/2010/main" val="0"/>
                </a:ext>
              </a:extLst>
            </a:blip>
            <a:stretch>
              <a:fillRect/>
            </a:stretch>
          </p:blipFill>
          <p:spPr>
            <a:xfrm>
              <a:off x="7049770" y="2074805"/>
              <a:ext cx="4925060" cy="3206750"/>
            </a:xfrm>
            <a:prstGeom prst="rect">
              <a:avLst/>
            </a:prstGeom>
            <a:noFill/>
            <a:ln>
              <a:noFill/>
            </a:ln>
          </p:spPr>
        </p:pic>
      </p:grpSp>
      <p:sp>
        <p:nvSpPr>
          <p:cNvPr id="3" name="矩形 2"/>
          <p:cNvSpPr/>
          <p:nvPr/>
        </p:nvSpPr>
        <p:spPr>
          <a:xfrm>
            <a:off x="765708" y="1277644"/>
            <a:ext cx="8359140" cy="461665"/>
          </a:xfrm>
          <a:prstGeom prst="rect">
            <a:avLst/>
          </a:prstGeom>
        </p:spPr>
        <p:txBody>
          <a:bodyPr wrap="square">
            <a:spAutoFit/>
          </a:bodyPr>
          <a:lstStyle/>
          <a:p>
            <a:r>
              <a:rPr lang="zh-CN" altLang="en-US" sz="2400" b="1" dirty="0"/>
              <a:t>科学建模：</a:t>
            </a:r>
            <a:r>
              <a:rPr lang="zh-CN" altLang="en-US" dirty="0"/>
              <a:t>依据培养（训）目标，预测地理教师关键能力的达成水平。</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5" descr="C:/Users/华中师范大学/AppData/Local/Temp/picturecompress_20210908191019/output_1.jpgoutput_1"/>
          <p:cNvPicPr>
            <a:picLocks noChangeAspect="1"/>
          </p:cNvPicPr>
          <p:nvPr/>
        </p:nvPicPr>
        <p:blipFill>
          <a:blip r:embed="rId2"/>
          <a:stretch>
            <a:fillRect/>
          </a:stretch>
        </p:blipFill>
        <p:spPr>
          <a:xfrm>
            <a:off x="1374775" y="445770"/>
            <a:ext cx="8376920" cy="598106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11605" y="591820"/>
            <a:ext cx="8759190" cy="521970"/>
          </a:xfrm>
          <a:prstGeom prst="rect">
            <a:avLst/>
          </a:prstGeom>
          <a:noFill/>
        </p:spPr>
        <p:txBody>
          <a:bodyPr wrap="square" rtlCol="0">
            <a:spAutoFit/>
          </a:bodyPr>
          <a:lstStyle/>
          <a:p>
            <a:r>
              <a:rPr lang="zh-CN" altLang="en-US" sz="2800"/>
              <a:t>相关结论：</a:t>
            </a:r>
          </a:p>
        </p:txBody>
      </p:sp>
      <p:sp>
        <p:nvSpPr>
          <p:cNvPr id="4" name="文本框 3"/>
          <p:cNvSpPr txBox="1"/>
          <p:nvPr/>
        </p:nvSpPr>
        <p:spPr>
          <a:xfrm>
            <a:off x="591820" y="1325245"/>
            <a:ext cx="11528425" cy="2861310"/>
          </a:xfrm>
          <a:prstGeom prst="rect">
            <a:avLst/>
          </a:prstGeom>
          <a:noFill/>
        </p:spPr>
        <p:txBody>
          <a:bodyPr wrap="square" rtlCol="0">
            <a:spAutoFit/>
          </a:bodyPr>
          <a:lstStyle/>
          <a:p>
            <a:pPr indent="0" fontAlgn="auto">
              <a:lnSpc>
                <a:spcPct val="150000"/>
              </a:lnSpc>
            </a:pPr>
            <a:r>
              <a:rPr lang="zh-CN" altLang="en-US" sz="2400">
                <a:latin typeface="Calibri" panose="020F0502020204030204" charset="0"/>
              </a:rPr>
              <a:t>①无论是职前还是职后关键能力发展具有一致性；</a:t>
            </a:r>
          </a:p>
          <a:p>
            <a:pPr indent="0" fontAlgn="auto">
              <a:lnSpc>
                <a:spcPct val="150000"/>
              </a:lnSpc>
            </a:pPr>
            <a:r>
              <a:rPr lang="zh-CN" altLang="en-US" sz="2400">
                <a:sym typeface="+mn-ea"/>
              </a:rPr>
              <a:t>②职前教师的关键能力普遍低于职后教师相应的关键能力；</a:t>
            </a:r>
          </a:p>
          <a:p>
            <a:pPr indent="0" fontAlgn="auto">
              <a:lnSpc>
                <a:spcPct val="150000"/>
              </a:lnSpc>
            </a:pPr>
            <a:r>
              <a:rPr lang="zh-CN" altLang="en-US" sz="2400">
                <a:sym typeface="+mn-ea"/>
              </a:rPr>
              <a:t>③关键能力是能够通过理论学习和实践训练得到提高的，研究生的关键能力普遍高于本科生；</a:t>
            </a:r>
            <a:endParaRPr lang="zh-CN" altLang="en-US" sz="2400">
              <a:latin typeface="Calibri" panose="020F0502020204030204" charset="0"/>
            </a:endParaRPr>
          </a:p>
          <a:p>
            <a:pPr indent="0" fontAlgn="auto">
              <a:lnSpc>
                <a:spcPct val="150000"/>
              </a:lnSpc>
            </a:pPr>
            <a:r>
              <a:rPr lang="zh-CN" altLang="en-US" sz="2400"/>
              <a:t>④职前教师的教学实施能力、教学评价能力及教学研究能力是薄弱环节。</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9525" y="0"/>
            <a:ext cx="12201525" cy="6858000"/>
            <a:chOff x="650272" y="1028700"/>
            <a:chExt cx="10868628" cy="5207000"/>
          </a:xfrm>
        </p:grpSpPr>
        <p:sp>
          <p:nvSpPr>
            <p:cNvPr id="12" name="矩形 11"/>
            <p:cNvSpPr/>
            <p:nvPr/>
          </p:nvSpPr>
          <p:spPr>
            <a:xfrm>
              <a:off x="650272" y="1028700"/>
              <a:ext cx="3193142" cy="5207000"/>
            </a:xfrm>
            <a:prstGeom prst="rect">
              <a:avLst/>
            </a:prstGeom>
            <a:solidFill>
              <a:srgbClr val="005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Light" panose="020B0502040204020203" charset="-122"/>
                <a:cs typeface="+mn-cs"/>
              </a:endParaRPr>
            </a:p>
          </p:txBody>
        </p:sp>
        <p:sp>
          <p:nvSpPr>
            <p:cNvPr id="8" name="文本框 7"/>
            <p:cNvSpPr txBox="1"/>
            <p:nvPr/>
          </p:nvSpPr>
          <p:spPr>
            <a:xfrm>
              <a:off x="1814239" y="3177070"/>
              <a:ext cx="1596424" cy="910261"/>
            </a:xfrm>
            <a:prstGeom prst="rect">
              <a:avLst/>
            </a:prstGeom>
            <a:noFill/>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50" normalizeH="0" baseline="0" noProof="0" dirty="0">
                  <a:ln>
                    <a:noFill/>
                  </a:ln>
                  <a:solidFill>
                    <a:srgbClr val="FFFFFF"/>
                  </a:solidFill>
                  <a:effectLst/>
                  <a:uLnTx/>
                  <a:uFillTx/>
                  <a:latin typeface="微软雅黑" panose="020B0503020204020204" charset="-122"/>
                  <a:ea typeface="微软雅黑" panose="020B0503020204020204" charset="-122"/>
                  <a:cs typeface="+mn-cs"/>
                </a:rPr>
                <a:t>三</a:t>
              </a:r>
            </a:p>
          </p:txBody>
        </p:sp>
        <p:sp>
          <p:nvSpPr>
            <p:cNvPr id="23" name="图文框 22"/>
            <p:cNvSpPr/>
            <p:nvPr/>
          </p:nvSpPr>
          <p:spPr>
            <a:xfrm>
              <a:off x="1371599" y="1282700"/>
              <a:ext cx="10147301" cy="4699000"/>
            </a:xfrm>
            <a:prstGeom prst="frame">
              <a:avLst>
                <a:gd name="adj1" fmla="val 1148"/>
              </a:avLst>
            </a:prstGeom>
            <a:solidFill>
              <a:srgbClr val="006171"/>
            </a:solidFill>
            <a:ln>
              <a:solidFill>
                <a:srgbClr val="006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C0C0C"/>
                </a:solidFill>
                <a:effectLst/>
                <a:uLnTx/>
                <a:uFillTx/>
                <a:latin typeface="Arial" panose="020B0604020202020204"/>
                <a:ea typeface="微软雅黑 Light" panose="020B0502040204020203" charset="-122"/>
                <a:cs typeface="+mn-cs"/>
              </a:endParaRPr>
            </a:p>
          </p:txBody>
        </p:sp>
        <p:sp>
          <p:nvSpPr>
            <p:cNvPr id="26" name="任意多边形: 形状 25"/>
            <p:cNvSpPr/>
            <p:nvPr/>
          </p:nvSpPr>
          <p:spPr>
            <a:xfrm>
              <a:off x="1371600" y="1282700"/>
              <a:ext cx="2481943" cy="4699000"/>
            </a:xfrm>
            <a:custGeom>
              <a:avLst/>
              <a:gdLst>
                <a:gd name="connsiteX0" fmla="*/ 0 w 2481943"/>
                <a:gd name="connsiteY0" fmla="*/ 0 h 4699000"/>
                <a:gd name="connsiteX1" fmla="*/ 2481943 w 2481943"/>
                <a:gd name="connsiteY1" fmla="*/ 0 h 4699000"/>
                <a:gd name="connsiteX2" fmla="*/ 2481943 w 2481943"/>
                <a:gd name="connsiteY2" fmla="*/ 53945 h 4699000"/>
                <a:gd name="connsiteX3" fmla="*/ 53945 w 2481943"/>
                <a:gd name="connsiteY3" fmla="*/ 53945 h 4699000"/>
                <a:gd name="connsiteX4" fmla="*/ 53945 w 2481943"/>
                <a:gd name="connsiteY4" fmla="*/ 4645055 h 4699000"/>
                <a:gd name="connsiteX5" fmla="*/ 2481943 w 2481943"/>
                <a:gd name="connsiteY5" fmla="*/ 4645055 h 4699000"/>
                <a:gd name="connsiteX6" fmla="*/ 2481943 w 2481943"/>
                <a:gd name="connsiteY6" fmla="*/ 4699000 h 4699000"/>
                <a:gd name="connsiteX7" fmla="*/ 0 w 2481943"/>
                <a:gd name="connsiteY7" fmla="*/ 4699000 h 469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1943" h="4699000">
                  <a:moveTo>
                    <a:pt x="0" y="0"/>
                  </a:moveTo>
                  <a:lnTo>
                    <a:pt x="2481943" y="0"/>
                  </a:lnTo>
                  <a:lnTo>
                    <a:pt x="2481943" y="53945"/>
                  </a:lnTo>
                  <a:lnTo>
                    <a:pt x="53945" y="53945"/>
                  </a:lnTo>
                  <a:lnTo>
                    <a:pt x="53945" y="4645055"/>
                  </a:lnTo>
                  <a:lnTo>
                    <a:pt x="2481943" y="4645055"/>
                  </a:lnTo>
                  <a:lnTo>
                    <a:pt x="2481943" y="4699000"/>
                  </a:lnTo>
                  <a:lnTo>
                    <a:pt x="0" y="4699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Light" panose="020B0502040204020203" charset="-122"/>
                <a:cs typeface="+mn-cs"/>
              </a:endParaRPr>
            </a:p>
          </p:txBody>
        </p:sp>
      </p:grpSp>
      <p:sp>
        <p:nvSpPr>
          <p:cNvPr id="3" name="圆角矩形 28"/>
          <p:cNvSpPr/>
          <p:nvPr>
            <p:custDataLst>
              <p:tags r:id="rId1"/>
            </p:custDataLst>
          </p:nvPr>
        </p:nvSpPr>
        <p:spPr>
          <a:xfrm>
            <a:off x="3952240" y="2957830"/>
            <a:ext cx="7767955" cy="942340"/>
          </a:xfrm>
          <a:prstGeom prst="roundRect">
            <a:avLst/>
          </a:prstGeom>
          <a:noFill/>
          <a:ln w="28575">
            <a:solidFill>
              <a:srgbClr val="00566D"/>
            </a:solidFill>
          </a:ln>
          <a:effectLst>
            <a:reflection blurRad="6350" stA="52000" endA="300" endPos="35000" dir="5400000" sy="-100000" algn="bl" rotWithShape="0"/>
          </a:effectLst>
        </p:spPr>
        <p:style>
          <a:lnRef idx="2">
            <a:schemeClr val="accent1"/>
          </a:lnRef>
          <a:fillRef idx="1">
            <a:schemeClr val="lt1"/>
          </a:fillRef>
          <a:effectRef idx="0">
            <a:schemeClr val="accent1"/>
          </a:effectRef>
          <a:fontRef idx="minor">
            <a:schemeClr val="dk1"/>
          </a:fontRef>
        </p:style>
        <p:txBody>
          <a:bodyPr anchor="ctr"/>
          <a:lstStyle/>
          <a:p>
            <a:pPr algn="ctr"/>
            <a:r>
              <a:rPr sz="4000" b="1" noProof="1">
                <a:solidFill>
                  <a:srgbClr val="00566D"/>
                </a:solidFill>
                <a:latin typeface="Calibri" panose="020F0502020204030204" charset="0"/>
                <a:ea typeface="微软雅黑" panose="020B0503020204020204" charset="-122"/>
              </a:rPr>
              <a:t>职前教师关键能力的</a:t>
            </a:r>
            <a:r>
              <a:rPr lang="zh-CN" sz="4000" b="1" noProof="1">
                <a:solidFill>
                  <a:srgbClr val="00566D"/>
                </a:solidFill>
                <a:latin typeface="Calibri" panose="020F0502020204030204" charset="0"/>
                <a:ea typeface="微软雅黑" panose="020B0503020204020204" charset="-122"/>
              </a:rPr>
              <a:t>发展策略</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p:cNvSpPr txBox="1"/>
          <p:nvPr/>
        </p:nvSpPr>
        <p:spPr>
          <a:xfrm>
            <a:off x="0" y="-22225"/>
            <a:ext cx="12192000" cy="819785"/>
          </a:xfrm>
          <a:prstGeom prst="rect">
            <a:avLst/>
          </a:prstGeom>
          <a:gradFill>
            <a:gsLst>
              <a:gs pos="0">
                <a:schemeClr val="accent1">
                  <a:lumMod val="20000"/>
                  <a:lumOff val="80000"/>
                  <a:alpha val="70000"/>
                </a:schemeClr>
              </a:gs>
              <a:gs pos="13000">
                <a:schemeClr val="accent1">
                  <a:lumMod val="45000"/>
                  <a:lumOff val="55000"/>
                </a:schemeClr>
              </a:gs>
              <a:gs pos="78000">
                <a:srgbClr val="00566D"/>
              </a:gs>
            </a:gsLst>
            <a:lin ang="108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35000"/>
              </a:lnSpc>
              <a:spcBef>
                <a:spcPts val="0"/>
              </a:spcBef>
              <a:buFont typeface="Arial" panose="020B0604020202020204" pitchFamily="34" charset="0"/>
              <a:buNone/>
            </a:pPr>
            <a:r>
              <a:rPr lang="zh-CN" altLang="en-US" b="1" dirty="0">
                <a:solidFill>
                  <a:schemeClr val="bg1"/>
                </a:solidFill>
                <a:latin typeface="黑体" panose="02010609060101010101" pitchFamily="49" charset="-122"/>
                <a:ea typeface="黑体" panose="02010609060101010101" pitchFamily="49" charset="-122"/>
              </a:rPr>
              <a:t>      </a:t>
            </a:r>
            <a:r>
              <a:rPr lang="zh-CN" altLang="en-US" b="1" dirty="0">
                <a:solidFill>
                  <a:schemeClr val="bg1"/>
                </a:solidFill>
                <a:latin typeface="微软雅黑" panose="020B0503020204020204" charset="-122"/>
                <a:ea typeface="微软雅黑" panose="020B0503020204020204" charset="-122"/>
              </a:rPr>
              <a:t>三、职前教师关键能力的发展策略</a:t>
            </a:r>
            <a:endParaRPr b="1" dirty="0">
              <a:solidFill>
                <a:schemeClr val="bg1"/>
              </a:solidFill>
            </a:endParaRPr>
          </a:p>
        </p:txBody>
      </p:sp>
      <p:pic>
        <p:nvPicPr>
          <p:cNvPr id="6" name="图片 5"/>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3462" b="100000" l="4213" r="27341"/>
                    </a14:imgEffect>
                  </a14:imgLayer>
                </a14:imgProps>
              </a:ext>
              <a:ext uri="{28A0092B-C50C-407E-A947-70E740481C1C}">
                <a14:useLocalDpi xmlns:a14="http://schemas.microsoft.com/office/drawing/2010/main" val="0"/>
              </a:ext>
            </a:extLst>
          </a:blip>
          <a:srcRect l="4333" r="72420"/>
          <a:stretch>
            <a:fillRect/>
          </a:stretch>
        </p:blipFill>
        <p:spPr>
          <a:xfrm>
            <a:off x="157654" y="-70082"/>
            <a:ext cx="827583" cy="866663"/>
          </a:xfrm>
          <a:prstGeom prst="rect">
            <a:avLst/>
          </a:prstGeom>
        </p:spPr>
      </p:pic>
      <p:sp>
        <p:nvSpPr>
          <p:cNvPr id="2" name="文本框 1"/>
          <p:cNvSpPr txBox="1"/>
          <p:nvPr/>
        </p:nvSpPr>
        <p:spPr>
          <a:xfrm>
            <a:off x="157480" y="949325"/>
            <a:ext cx="12592685" cy="521970"/>
          </a:xfrm>
          <a:prstGeom prst="rect">
            <a:avLst/>
          </a:prstGeom>
          <a:noFill/>
        </p:spPr>
        <p:txBody>
          <a:bodyPr wrap="square" rtlCol="0" anchor="t">
            <a:spAutoFit/>
          </a:bodyPr>
          <a:lstStyle/>
          <a:p>
            <a:pPr lvl="0" algn="l">
              <a:buClrTx/>
              <a:buSzTx/>
              <a:buFontTx/>
            </a:pPr>
            <a:r>
              <a:rPr lang="en-US" altLang="zh-CN" sz="28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a:t>
            </a:r>
            <a:r>
              <a:rPr lang="zh-CN" altLang="en-US" sz="28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重视关键能力水平提升</a:t>
            </a:r>
          </a:p>
        </p:txBody>
      </p:sp>
      <p:sp>
        <p:nvSpPr>
          <p:cNvPr id="94" name="文本框 93"/>
          <p:cNvSpPr txBox="1"/>
          <p:nvPr/>
        </p:nvSpPr>
        <p:spPr>
          <a:xfrm>
            <a:off x="157480" y="1471295"/>
            <a:ext cx="12035155" cy="2306955"/>
          </a:xfrm>
          <a:prstGeom prst="rect">
            <a:avLst/>
          </a:prstGeom>
          <a:noFill/>
        </p:spPr>
        <p:txBody>
          <a:bodyPr wrap="square" rtlCol="0">
            <a:spAutoFit/>
          </a:body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宋体" panose="02010600030101010101" pitchFamily="2" charset="-122"/>
                <a:sym typeface="+mn-ea"/>
              </a:rPr>
              <a:t>“</a:t>
            </a:r>
            <a:r>
              <a:rPr lang="zh-CN" sz="2400" dirty="0">
                <a:latin typeface="黑体" panose="02010609060101010101" pitchFamily="49" charset="-122"/>
                <a:ea typeface="黑体" panose="02010609060101010101" pitchFamily="49" charset="-122"/>
                <a:cs typeface="宋体" panose="02010600030101010101" pitchFamily="2" charset="-122"/>
                <a:sym typeface="+mn-ea"/>
              </a:rPr>
              <a:t>内因”是教师成长的发动机，突破舒适区，形成自觉自省的学习和发展意识至关重要。</a:t>
            </a:r>
          </a:p>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宋体" panose="02010600030101010101" pitchFamily="2" charset="-122"/>
                <a:sym typeface="+mn-ea"/>
              </a:rPr>
              <a:t>-</a:t>
            </a:r>
            <a:r>
              <a:rPr lang="zh-CN" sz="2400" dirty="0">
                <a:latin typeface="黑体" panose="02010609060101010101" pitchFamily="49" charset="-122"/>
                <a:ea typeface="黑体" panose="02010609060101010101" pitchFamily="49" charset="-122"/>
                <a:cs typeface="宋体" panose="02010600030101010101" pitchFamily="2" charset="-122"/>
                <a:sym typeface="+mn-ea"/>
              </a:rPr>
              <a:t>加强对学科课程标准的解读</a:t>
            </a:r>
          </a:p>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宋体" panose="02010600030101010101" pitchFamily="2" charset="-122"/>
                <a:sym typeface="+mn-ea"/>
              </a:rPr>
              <a:t>-</a:t>
            </a:r>
            <a:r>
              <a:rPr lang="zh-CN" sz="2400" dirty="0">
                <a:latin typeface="黑体" panose="02010609060101010101" pitchFamily="49" charset="-122"/>
                <a:ea typeface="黑体" panose="02010609060101010101" pitchFamily="49" charset="-122"/>
                <a:cs typeface="宋体" panose="02010600030101010101" pitchFamily="2" charset="-122"/>
                <a:sym typeface="+mn-ea"/>
              </a:rPr>
              <a:t>强化小初高学科核心素养衔接研究</a:t>
            </a:r>
          </a:p>
        </p:txBody>
      </p:sp>
      <p:sp>
        <p:nvSpPr>
          <p:cNvPr id="3" name="文本框 2"/>
          <p:cNvSpPr txBox="1"/>
          <p:nvPr/>
        </p:nvSpPr>
        <p:spPr>
          <a:xfrm>
            <a:off x="157480" y="3843655"/>
            <a:ext cx="12592685" cy="521970"/>
          </a:xfrm>
          <a:prstGeom prst="rect">
            <a:avLst/>
          </a:prstGeom>
          <a:noFill/>
        </p:spPr>
        <p:txBody>
          <a:bodyPr wrap="square" rtlCol="0" anchor="t">
            <a:spAutoFit/>
          </a:bodyPr>
          <a:lstStyle/>
          <a:p>
            <a:pPr lvl="0" algn="l">
              <a:buClrTx/>
              <a:buSzTx/>
              <a:buFontTx/>
            </a:pPr>
            <a:r>
              <a:rPr lang="en-US" altLang="zh-CN" sz="2800" b="1" dirty="0">
                <a:solidFill>
                  <a:srgbClr val="F8F8F8"/>
                </a:solidFill>
                <a:latin typeface="黑体" panose="02010609060101010101" pitchFamily="49" charset="-122"/>
                <a:ea typeface="黑体" panose="02010609060101010101" pitchFamily="49" charset="-122"/>
                <a:cs typeface="宋体" panose="02010600030101010101" pitchFamily="2" charset="-122"/>
                <a:sym typeface="+mn-ea"/>
              </a:rPr>
              <a:t>·</a:t>
            </a:r>
            <a:r>
              <a:rPr lang="zh-CN" altLang="en-US" sz="2800" b="1" dirty="0">
                <a:solidFill>
                  <a:srgbClr val="F8F8F8"/>
                </a:solidFill>
                <a:latin typeface="黑体" panose="02010609060101010101" pitchFamily="49" charset="-122"/>
                <a:ea typeface="黑体" panose="02010609060101010101" pitchFamily="49" charset="-122"/>
                <a:cs typeface="宋体" panose="02010600030101010101" pitchFamily="2" charset="-122"/>
                <a:sym typeface="+mn-ea"/>
              </a:rPr>
              <a:t>夯实教育教学理论基础</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中学教师专业标准（试行）</a:t>
            </a:r>
          </a:p>
        </p:txBody>
      </p:sp>
      <p:sp>
        <p:nvSpPr>
          <p:cNvPr id="3" name="内容占位符 2"/>
          <p:cNvSpPr>
            <a:spLocks noGrp="1"/>
          </p:cNvSpPr>
          <p:nvPr>
            <p:ph idx="1"/>
          </p:nvPr>
        </p:nvSpPr>
        <p:spPr>
          <a:xfrm>
            <a:off x="608330" y="1490345"/>
            <a:ext cx="11250295" cy="4759325"/>
          </a:xfrm>
        </p:spPr>
        <p:txBody>
          <a:bodyPr>
            <a:normAutofit lnSpcReduction="10000"/>
          </a:bodyPr>
          <a:lstStyle/>
          <a:p>
            <a:r>
              <a:rPr lang="zh-CN" altLang="en-US"/>
              <a:t>一、基本理念</a:t>
            </a:r>
          </a:p>
          <a:p>
            <a:r>
              <a:rPr lang="en-US" altLang="zh-CN"/>
              <a:t>1.</a:t>
            </a:r>
            <a:r>
              <a:rPr lang="zh-CN" altLang="en-US"/>
              <a:t>师德为先；</a:t>
            </a:r>
            <a:r>
              <a:rPr lang="zh-CN" altLang="en-US">
                <a:solidFill>
                  <a:srgbClr val="FF0000"/>
                </a:solidFill>
              </a:rPr>
              <a:t>热爱中学教育事业</a:t>
            </a:r>
            <a:r>
              <a:rPr lang="zh-CN" altLang="en-US"/>
              <a:t>，具有职业理想，践行社会主义核心价值体系，履行教师职业道德规范，依法执教。</a:t>
            </a:r>
            <a:r>
              <a:rPr lang="zh-CN" altLang="en-US">
                <a:solidFill>
                  <a:srgbClr val="FF0000"/>
                </a:solidFill>
              </a:rPr>
              <a:t>关爱中学生</a:t>
            </a:r>
            <a:r>
              <a:rPr lang="zh-CN" altLang="en-US"/>
              <a:t>，尊重中学生人格，富有爱心、责任心、耐心和细心；</a:t>
            </a:r>
            <a:r>
              <a:rPr lang="zh-CN" altLang="en-US">
                <a:solidFill>
                  <a:srgbClr val="FF0000"/>
                </a:solidFill>
              </a:rPr>
              <a:t>为人师表</a:t>
            </a:r>
            <a:r>
              <a:rPr lang="zh-CN" altLang="en-US"/>
              <a:t>，教书育人，自尊自律，以人格魅力和学识魅力教育感染中学生，做中学生健康成长的指导者和引路人。</a:t>
            </a:r>
          </a:p>
          <a:p>
            <a:r>
              <a:rPr lang="en-US" altLang="zh-CN"/>
              <a:t>2.</a:t>
            </a:r>
            <a:r>
              <a:rPr lang="zh-CN" altLang="en-US"/>
              <a:t>学生为本：</a:t>
            </a:r>
            <a:r>
              <a:rPr lang="zh-CN" altLang="en-US">
                <a:solidFill>
                  <a:srgbClr val="FF0000"/>
                </a:solidFill>
              </a:rPr>
              <a:t>尊重中学生权益</a:t>
            </a:r>
            <a:r>
              <a:rPr lang="zh-CN" altLang="en-US"/>
              <a:t>，以中学生为主体，充分调动和发挥中学生的主动性；</a:t>
            </a:r>
            <a:r>
              <a:rPr lang="zh-CN" altLang="en-US">
                <a:solidFill>
                  <a:srgbClr val="FF0000"/>
                </a:solidFill>
              </a:rPr>
              <a:t>遵循中学生身心发展特点和教育教学规律</a:t>
            </a:r>
            <a:r>
              <a:rPr lang="zh-CN" altLang="en-US"/>
              <a:t>，提供适合的教育，促进中学生生动活泼学习、健康快乐成长，全面而有个性地发展。</a:t>
            </a:r>
          </a:p>
          <a:p>
            <a:r>
              <a:rPr lang="en-US" altLang="zh-CN"/>
              <a:t>3.</a:t>
            </a:r>
            <a:r>
              <a:rPr lang="zh-CN" altLang="en-US"/>
              <a:t>能力为重：把学科知识、教育理论与教育实践有机结合，</a:t>
            </a:r>
            <a:r>
              <a:rPr lang="zh-CN" altLang="en-US">
                <a:solidFill>
                  <a:srgbClr val="FF0000"/>
                </a:solidFill>
              </a:rPr>
              <a:t>突出教书育人实践能力</a:t>
            </a:r>
            <a:r>
              <a:rPr lang="zh-CN" altLang="en-US"/>
              <a:t>；研究中学生，遵循中学生成长规律，</a:t>
            </a:r>
            <a:r>
              <a:rPr lang="zh-CN" altLang="en-US">
                <a:solidFill>
                  <a:srgbClr val="FF0000"/>
                </a:solidFill>
              </a:rPr>
              <a:t>提升教育教学专业化水平</a:t>
            </a:r>
            <a:r>
              <a:rPr lang="zh-CN" altLang="en-US"/>
              <a:t>；坚持实践、反思、再实践、再反思，</a:t>
            </a:r>
            <a:r>
              <a:rPr lang="zh-CN" altLang="en-US">
                <a:solidFill>
                  <a:srgbClr val="FF0000"/>
                </a:solidFill>
              </a:rPr>
              <a:t>不断提高专业能力。</a:t>
            </a:r>
          </a:p>
          <a:p>
            <a:r>
              <a:rPr lang="en-US" altLang="zh-CN"/>
              <a:t>4.</a:t>
            </a:r>
            <a:r>
              <a:rPr lang="zh-CN" altLang="en-US"/>
              <a:t>终身学习：</a:t>
            </a:r>
            <a:r>
              <a:rPr lang="zh-CN" altLang="en-US">
                <a:solidFill>
                  <a:srgbClr val="FF0000"/>
                </a:solidFill>
              </a:rPr>
              <a:t>学习先进中学教育理论</a:t>
            </a:r>
            <a:r>
              <a:rPr lang="zh-CN" altLang="en-US"/>
              <a:t>，了解国内外中学教育改革与发展的经验和做法；</a:t>
            </a:r>
            <a:r>
              <a:rPr lang="zh-CN" altLang="en-US">
                <a:solidFill>
                  <a:srgbClr val="FF0000"/>
                </a:solidFill>
              </a:rPr>
              <a:t>优化知识结构</a:t>
            </a:r>
            <a:r>
              <a:rPr lang="zh-CN" altLang="en-US"/>
              <a:t>，提高文化素养；</a:t>
            </a:r>
            <a:r>
              <a:rPr lang="zh-CN" altLang="en-US">
                <a:solidFill>
                  <a:srgbClr val="FF0000"/>
                </a:solidFill>
              </a:rPr>
              <a:t>具有终身学习与持续发展的意识和能力</a:t>
            </a:r>
            <a:r>
              <a:rPr lang="zh-CN" altLang="en-US"/>
              <a:t>，做终身学习的典范。</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p:cNvSpPr txBox="1"/>
          <p:nvPr/>
        </p:nvSpPr>
        <p:spPr>
          <a:xfrm>
            <a:off x="0" y="-22225"/>
            <a:ext cx="12192000" cy="819785"/>
          </a:xfrm>
          <a:prstGeom prst="rect">
            <a:avLst/>
          </a:prstGeom>
          <a:gradFill>
            <a:gsLst>
              <a:gs pos="0">
                <a:schemeClr val="accent1">
                  <a:lumMod val="20000"/>
                  <a:lumOff val="80000"/>
                  <a:alpha val="70000"/>
                </a:schemeClr>
              </a:gs>
              <a:gs pos="13000">
                <a:schemeClr val="accent1">
                  <a:lumMod val="45000"/>
                  <a:lumOff val="55000"/>
                </a:schemeClr>
              </a:gs>
              <a:gs pos="78000">
                <a:srgbClr val="00566D"/>
              </a:gs>
            </a:gsLst>
            <a:lin ang="108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35000"/>
              </a:lnSpc>
              <a:spcBef>
                <a:spcPts val="0"/>
              </a:spcBef>
              <a:buFont typeface="Arial" panose="020B0604020202020204" pitchFamily="34" charset="0"/>
              <a:buNone/>
            </a:pPr>
            <a:r>
              <a:rPr lang="zh-CN" altLang="en-US" b="1" dirty="0">
                <a:solidFill>
                  <a:schemeClr val="bg1"/>
                </a:solidFill>
                <a:latin typeface="黑体" panose="02010609060101010101" pitchFamily="49" charset="-122"/>
                <a:ea typeface="黑体" panose="02010609060101010101" pitchFamily="49" charset="-122"/>
              </a:rPr>
              <a:t>      </a:t>
            </a:r>
            <a:r>
              <a:rPr lang="zh-CN" altLang="en-US" b="1" dirty="0">
                <a:solidFill>
                  <a:schemeClr val="bg1"/>
                </a:solidFill>
                <a:latin typeface="微软雅黑" panose="020B0503020204020204" charset="-122"/>
                <a:ea typeface="微软雅黑" panose="020B0503020204020204" charset="-122"/>
              </a:rPr>
              <a:t>三、职前教师关键能力的发展策略</a:t>
            </a:r>
            <a:endParaRPr b="1" dirty="0">
              <a:solidFill>
                <a:schemeClr val="bg1"/>
              </a:solidFill>
            </a:endParaRPr>
          </a:p>
        </p:txBody>
      </p:sp>
      <p:pic>
        <p:nvPicPr>
          <p:cNvPr id="6" name="图片 5"/>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3462" b="100000" l="4213" r="27341"/>
                    </a14:imgEffect>
                  </a14:imgLayer>
                </a14:imgProps>
              </a:ext>
              <a:ext uri="{28A0092B-C50C-407E-A947-70E740481C1C}">
                <a14:useLocalDpi xmlns:a14="http://schemas.microsoft.com/office/drawing/2010/main" val="0"/>
              </a:ext>
            </a:extLst>
          </a:blip>
          <a:srcRect l="4333" r="72420"/>
          <a:stretch>
            <a:fillRect/>
          </a:stretch>
        </p:blipFill>
        <p:spPr>
          <a:xfrm>
            <a:off x="157654" y="-70082"/>
            <a:ext cx="827583" cy="866663"/>
          </a:xfrm>
          <a:prstGeom prst="rect">
            <a:avLst/>
          </a:prstGeom>
        </p:spPr>
      </p:pic>
      <p:sp>
        <p:nvSpPr>
          <p:cNvPr id="2" name="文本框 1"/>
          <p:cNvSpPr txBox="1"/>
          <p:nvPr/>
        </p:nvSpPr>
        <p:spPr>
          <a:xfrm>
            <a:off x="157480" y="949325"/>
            <a:ext cx="12592685" cy="521970"/>
          </a:xfrm>
          <a:prstGeom prst="rect">
            <a:avLst/>
          </a:prstGeom>
          <a:noFill/>
        </p:spPr>
        <p:txBody>
          <a:bodyPr wrap="square" rtlCol="0" anchor="t">
            <a:spAutoFit/>
          </a:bodyPr>
          <a:lstStyle/>
          <a:p>
            <a:pPr lvl="0" algn="l">
              <a:buClrTx/>
              <a:buSzTx/>
              <a:buFontTx/>
            </a:pPr>
            <a:r>
              <a:rPr lang="en-US" altLang="zh-CN" sz="28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a:t>
            </a:r>
            <a:r>
              <a:rPr lang="zh-CN" altLang="en-US" sz="28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重视关键能力水平提升</a:t>
            </a:r>
          </a:p>
        </p:txBody>
      </p:sp>
      <p:sp>
        <p:nvSpPr>
          <p:cNvPr id="7" name="文本框 6"/>
          <p:cNvSpPr txBox="1"/>
          <p:nvPr/>
        </p:nvSpPr>
        <p:spPr>
          <a:xfrm>
            <a:off x="157480" y="1471295"/>
            <a:ext cx="12592685" cy="521970"/>
          </a:xfrm>
          <a:prstGeom prst="rect">
            <a:avLst/>
          </a:prstGeom>
          <a:noFill/>
        </p:spPr>
        <p:txBody>
          <a:bodyPr wrap="square" rtlCol="0" anchor="t">
            <a:spAutoFit/>
          </a:bodyPr>
          <a:lstStyle/>
          <a:p>
            <a:pPr lvl="0" algn="l">
              <a:buClrTx/>
              <a:buSzTx/>
              <a:buFontTx/>
            </a:pPr>
            <a:r>
              <a:rPr lang="en-US" altLang="zh-CN" sz="28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a:t>
            </a:r>
            <a:r>
              <a:rPr lang="zh-CN" altLang="en-US" sz="28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夯实教育教学理论基础</a:t>
            </a:r>
          </a:p>
        </p:txBody>
      </p:sp>
      <p:sp>
        <p:nvSpPr>
          <p:cNvPr id="8" name="文本框 7"/>
          <p:cNvSpPr txBox="1"/>
          <p:nvPr/>
        </p:nvSpPr>
        <p:spPr>
          <a:xfrm>
            <a:off x="157480" y="1926590"/>
            <a:ext cx="11635105" cy="3969385"/>
          </a:xfrm>
          <a:prstGeom prst="rect">
            <a:avLst/>
          </a:prstGeom>
          <a:noFill/>
        </p:spPr>
        <p:txBody>
          <a:bodyPr wrap="square" rtlCol="0">
            <a:spAutoFit/>
          </a:body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宋体" panose="02010600030101010101" pitchFamily="2" charset="-122"/>
                <a:sym typeface="+mn-ea"/>
              </a:rPr>
              <a:t>-学习有关理论基础，包括教育学、学习心理学、学科教学论等课程</a:t>
            </a:r>
          </a:p>
          <a:p>
            <a:pPr lvl="0" indent="609600" algn="l">
              <a:lnSpc>
                <a:spcPct val="150000"/>
              </a:lnSpc>
              <a:buClrTx/>
              <a:buSzTx/>
              <a:buFontTx/>
              <a:extLst>
                <a:ext uri="{35155182-B16C-46BC-9424-99874614C6A1}">
                  <wpsdc:indentchars xmlns:wpsdc="http://www.wps.cn/officeDocument/2017/drawingmlCustomData" xmlns="" val="200" checksum="4158780845"/>
                </a:ext>
              </a:extLst>
            </a:pPr>
            <a:endParaRPr lang="en-US" altLang="zh-CN" sz="2400" dirty="0">
              <a:latin typeface="黑体" panose="02010609060101010101" pitchFamily="49" charset="-122"/>
              <a:ea typeface="黑体" panose="02010609060101010101" pitchFamily="49" charset="-122"/>
              <a:cs typeface="宋体" panose="02010600030101010101" pitchFamily="2" charset="-122"/>
              <a:sym typeface="+mn-ea"/>
            </a:endParaRPr>
          </a:p>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职前教师的需要掌握的相关知识：</a:t>
            </a:r>
          </a:p>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本体性知识、条件性知识、素养性知识、</a:t>
            </a:r>
            <a:r>
              <a:rPr lang="en-US" altLang="zh-CN" sz="2400" dirty="0">
                <a:latin typeface="黑体" panose="02010609060101010101" pitchFamily="49" charset="-122"/>
                <a:ea typeface="黑体" panose="02010609060101010101" pitchFamily="49" charset="-122"/>
                <a:cs typeface="宋体" panose="02010600030101010101" pitchFamily="2" charset="-122"/>
                <a:sym typeface="+mn-ea"/>
              </a:rPr>
              <a:t>TAPCK</a:t>
            </a:r>
          </a:p>
          <a:p>
            <a:pPr lvl="0" indent="609600" algn="l">
              <a:lnSpc>
                <a:spcPct val="150000"/>
              </a:lnSpc>
              <a:buClrTx/>
              <a:buSzTx/>
              <a:buFontTx/>
              <a:extLst>
                <a:ext uri="{35155182-B16C-46BC-9424-99874614C6A1}">
                  <wpsdc:indentchars xmlns:wpsdc="http://www.wps.cn/officeDocument/2017/drawingmlCustomData" xmlns="" val="200" checksum="4158780845"/>
                </a:ext>
              </a:extLst>
            </a:pPr>
            <a:endParaRPr lang="en-US" altLang="zh-CN" sz="2400" dirty="0">
              <a:latin typeface="黑体" panose="02010609060101010101" pitchFamily="49" charset="-122"/>
              <a:ea typeface="黑体" panose="02010609060101010101" pitchFamily="49" charset="-122"/>
              <a:cs typeface="宋体" panose="02010600030101010101" pitchFamily="2" charset="-122"/>
              <a:sym typeface="+mn-ea"/>
            </a:endParaRPr>
          </a:p>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职前教师的相关能力：</a:t>
            </a:r>
          </a:p>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 </a:t>
            </a:r>
            <a:r>
              <a:rPr lang="en-US" altLang="zh-CN" sz="2400" dirty="0">
                <a:latin typeface="黑体" panose="02010609060101010101" pitchFamily="49" charset="-122"/>
                <a:ea typeface="黑体" panose="02010609060101010101" pitchFamily="49" charset="-122"/>
                <a:cs typeface="宋体" panose="02010600030101010101" pitchFamily="2" charset="-122"/>
                <a:sym typeface="+mn-ea"/>
              </a:rPr>
              <a:t>      </a:t>
            </a: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教学设计能力、教学实施能力、教学评价能力、教学研究能力</a:t>
            </a:r>
          </a:p>
        </p:txBody>
      </p:sp>
      <p:sp>
        <p:nvSpPr>
          <p:cNvPr id="9" name="文本框 8"/>
          <p:cNvSpPr txBox="1"/>
          <p:nvPr/>
        </p:nvSpPr>
        <p:spPr>
          <a:xfrm>
            <a:off x="157480" y="2571750"/>
            <a:ext cx="12592685" cy="521970"/>
          </a:xfrm>
          <a:prstGeom prst="rect">
            <a:avLst/>
          </a:prstGeom>
          <a:noFill/>
        </p:spPr>
        <p:txBody>
          <a:bodyPr wrap="square" rtlCol="0" anchor="t">
            <a:spAutoFit/>
          </a:bodyPr>
          <a:lstStyle/>
          <a:p>
            <a:pPr lvl="0" algn="l">
              <a:buClrTx/>
              <a:buSzTx/>
              <a:buFontTx/>
            </a:pPr>
            <a:r>
              <a:rPr lang="en-US" altLang="zh-CN" sz="2800" b="1" dirty="0">
                <a:solidFill>
                  <a:srgbClr val="F8F8F8"/>
                </a:solidFill>
                <a:latin typeface="黑体" panose="02010609060101010101" pitchFamily="49" charset="-122"/>
                <a:ea typeface="黑体" panose="02010609060101010101" pitchFamily="49" charset="-122"/>
                <a:cs typeface="宋体" panose="02010600030101010101" pitchFamily="2" charset="-122"/>
                <a:sym typeface="+mn-ea"/>
              </a:rPr>
              <a:t>·</a:t>
            </a:r>
            <a:r>
              <a:rPr lang="zh-CN" altLang="en-US" sz="2800" b="1" dirty="0">
                <a:solidFill>
                  <a:srgbClr val="F8F8F8"/>
                </a:solidFill>
                <a:latin typeface="黑体" panose="02010609060101010101" pitchFamily="49" charset="-122"/>
                <a:ea typeface="黑体" panose="02010609060101010101" pitchFamily="49" charset="-122"/>
                <a:cs typeface="宋体" panose="02010600030101010101" pitchFamily="2" charset="-122"/>
                <a:sym typeface="+mn-ea"/>
              </a:rPr>
              <a:t>参与教育教学技能实训</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p:cNvSpPr txBox="1"/>
          <p:nvPr/>
        </p:nvSpPr>
        <p:spPr>
          <a:xfrm>
            <a:off x="0" y="-22225"/>
            <a:ext cx="12192000" cy="819785"/>
          </a:xfrm>
          <a:prstGeom prst="rect">
            <a:avLst/>
          </a:prstGeom>
          <a:gradFill>
            <a:gsLst>
              <a:gs pos="0">
                <a:schemeClr val="accent1">
                  <a:lumMod val="20000"/>
                  <a:lumOff val="80000"/>
                  <a:alpha val="70000"/>
                </a:schemeClr>
              </a:gs>
              <a:gs pos="13000">
                <a:schemeClr val="accent1">
                  <a:lumMod val="45000"/>
                  <a:lumOff val="55000"/>
                </a:schemeClr>
              </a:gs>
              <a:gs pos="78000">
                <a:srgbClr val="00566D"/>
              </a:gs>
            </a:gsLst>
            <a:lin ang="108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35000"/>
              </a:lnSpc>
              <a:spcBef>
                <a:spcPts val="0"/>
              </a:spcBef>
              <a:buFont typeface="Arial" panose="020B0604020202020204" pitchFamily="34" charset="0"/>
              <a:buNone/>
            </a:pPr>
            <a:r>
              <a:rPr lang="zh-CN" altLang="en-US" b="1" dirty="0">
                <a:solidFill>
                  <a:schemeClr val="bg1"/>
                </a:solidFill>
                <a:latin typeface="黑体" panose="02010609060101010101" pitchFamily="49" charset="-122"/>
                <a:ea typeface="黑体" panose="02010609060101010101" pitchFamily="49" charset="-122"/>
              </a:rPr>
              <a:t>      </a:t>
            </a:r>
            <a:r>
              <a:rPr lang="zh-CN" altLang="en-US" b="1" dirty="0">
                <a:solidFill>
                  <a:schemeClr val="bg1"/>
                </a:solidFill>
                <a:latin typeface="微软雅黑" panose="020B0503020204020204" charset="-122"/>
                <a:ea typeface="微软雅黑" panose="020B0503020204020204" charset="-122"/>
              </a:rPr>
              <a:t>三、职前教师关键能力的发展策略</a:t>
            </a:r>
            <a:endParaRPr b="1" dirty="0">
              <a:solidFill>
                <a:schemeClr val="bg1"/>
              </a:solidFill>
            </a:endParaRPr>
          </a:p>
        </p:txBody>
      </p:sp>
      <p:pic>
        <p:nvPicPr>
          <p:cNvPr id="6" name="图片 5"/>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3462" b="100000" l="4213" r="27341"/>
                    </a14:imgEffect>
                  </a14:imgLayer>
                </a14:imgProps>
              </a:ext>
              <a:ext uri="{28A0092B-C50C-407E-A947-70E740481C1C}">
                <a14:useLocalDpi xmlns:a14="http://schemas.microsoft.com/office/drawing/2010/main" val="0"/>
              </a:ext>
            </a:extLst>
          </a:blip>
          <a:srcRect l="4333" r="72420"/>
          <a:stretch>
            <a:fillRect/>
          </a:stretch>
        </p:blipFill>
        <p:spPr>
          <a:xfrm>
            <a:off x="157654" y="-70082"/>
            <a:ext cx="827583" cy="866663"/>
          </a:xfrm>
          <a:prstGeom prst="rect">
            <a:avLst/>
          </a:prstGeom>
        </p:spPr>
      </p:pic>
      <p:sp>
        <p:nvSpPr>
          <p:cNvPr id="2" name="文本框 1"/>
          <p:cNvSpPr txBox="1"/>
          <p:nvPr/>
        </p:nvSpPr>
        <p:spPr>
          <a:xfrm>
            <a:off x="157480" y="949325"/>
            <a:ext cx="12592685" cy="521970"/>
          </a:xfrm>
          <a:prstGeom prst="rect">
            <a:avLst/>
          </a:prstGeom>
          <a:noFill/>
        </p:spPr>
        <p:txBody>
          <a:bodyPr wrap="square" rtlCol="0" anchor="t">
            <a:spAutoFit/>
          </a:bodyPr>
          <a:lstStyle/>
          <a:p>
            <a:pPr lvl="0" algn="l">
              <a:buClrTx/>
              <a:buSzTx/>
              <a:buFontTx/>
            </a:pPr>
            <a:r>
              <a:rPr lang="en-US" altLang="zh-CN" sz="28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a:t>
            </a:r>
            <a:r>
              <a:rPr lang="zh-CN" altLang="en-US" sz="28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重视关键能力水平提升</a:t>
            </a:r>
          </a:p>
        </p:txBody>
      </p:sp>
      <p:pic>
        <p:nvPicPr>
          <p:cNvPr id="4" name="图片 3"/>
          <p:cNvPicPr>
            <a:picLocks noChangeAspect="1"/>
          </p:cNvPicPr>
          <p:nvPr/>
        </p:nvPicPr>
        <p:blipFill>
          <a:blip r:embed="rId5"/>
          <a:stretch>
            <a:fillRect/>
          </a:stretch>
        </p:blipFill>
        <p:spPr>
          <a:xfrm>
            <a:off x="1446530" y="3717290"/>
            <a:ext cx="9494520" cy="2263140"/>
          </a:xfrm>
          <a:prstGeom prst="rect">
            <a:avLst/>
          </a:prstGeom>
        </p:spPr>
      </p:pic>
      <p:sp>
        <p:nvSpPr>
          <p:cNvPr id="5" name="文本框 4"/>
          <p:cNvSpPr txBox="1"/>
          <p:nvPr/>
        </p:nvSpPr>
        <p:spPr>
          <a:xfrm>
            <a:off x="4421505" y="5980430"/>
            <a:ext cx="4064000" cy="368300"/>
          </a:xfrm>
          <a:prstGeom prst="rect">
            <a:avLst/>
          </a:prstGeom>
          <a:noFill/>
        </p:spPr>
        <p:txBody>
          <a:bodyPr wrap="square" rtlCol="0">
            <a:spAutoFit/>
          </a:bodyPr>
          <a:lstStyle/>
          <a:p>
            <a:pPr algn="ctr"/>
            <a:r>
              <a:rPr lang="zh-CN" altLang="en-US"/>
              <a:t>职前教师教学设计能力的形成机理</a:t>
            </a:r>
          </a:p>
        </p:txBody>
      </p:sp>
      <p:sp>
        <p:nvSpPr>
          <p:cNvPr id="7" name="文本框 6"/>
          <p:cNvSpPr txBox="1"/>
          <p:nvPr/>
        </p:nvSpPr>
        <p:spPr>
          <a:xfrm>
            <a:off x="157480" y="1471295"/>
            <a:ext cx="12592685" cy="521970"/>
          </a:xfrm>
          <a:prstGeom prst="rect">
            <a:avLst/>
          </a:prstGeom>
          <a:noFill/>
        </p:spPr>
        <p:txBody>
          <a:bodyPr wrap="square" rtlCol="0" anchor="t">
            <a:spAutoFit/>
          </a:bodyPr>
          <a:lstStyle/>
          <a:p>
            <a:pPr lvl="0" algn="l">
              <a:buClrTx/>
              <a:buSzTx/>
              <a:buFontTx/>
            </a:pPr>
            <a:r>
              <a:rPr lang="en-US" altLang="zh-CN" sz="28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a:t>
            </a:r>
            <a:r>
              <a:rPr lang="zh-CN" altLang="en-US" sz="28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夯实教育教学理论基础</a:t>
            </a:r>
          </a:p>
        </p:txBody>
      </p:sp>
      <p:sp>
        <p:nvSpPr>
          <p:cNvPr id="9" name="文本框 8"/>
          <p:cNvSpPr txBox="1"/>
          <p:nvPr/>
        </p:nvSpPr>
        <p:spPr>
          <a:xfrm>
            <a:off x="157480" y="1995805"/>
            <a:ext cx="12592685" cy="521970"/>
          </a:xfrm>
          <a:prstGeom prst="rect">
            <a:avLst/>
          </a:prstGeom>
          <a:noFill/>
        </p:spPr>
        <p:txBody>
          <a:bodyPr wrap="square" rtlCol="0" anchor="t">
            <a:spAutoFit/>
          </a:bodyPr>
          <a:lstStyle/>
          <a:p>
            <a:pPr lvl="0" algn="l">
              <a:buClrTx/>
              <a:buSzTx/>
              <a:buFontTx/>
            </a:pPr>
            <a:r>
              <a:rPr lang="en-US" altLang="zh-CN" sz="28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a:t>
            </a:r>
            <a:r>
              <a:rPr lang="zh-CN" altLang="en-US" sz="28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参与教育教学技能实训</a:t>
            </a:r>
          </a:p>
        </p:txBody>
      </p:sp>
      <p:sp>
        <p:nvSpPr>
          <p:cNvPr id="3" name="文本框 2"/>
          <p:cNvSpPr txBox="1"/>
          <p:nvPr/>
        </p:nvSpPr>
        <p:spPr>
          <a:xfrm>
            <a:off x="157480" y="2437130"/>
            <a:ext cx="11635105" cy="1198880"/>
          </a:xfrm>
          <a:prstGeom prst="rect">
            <a:avLst/>
          </a:prstGeom>
          <a:noFill/>
        </p:spPr>
        <p:txBody>
          <a:bodyPr wrap="square" rtlCol="0">
            <a:spAutoFit/>
          </a:body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宋体" panose="02010600030101010101" pitchFamily="2" charset="-122"/>
                <a:sym typeface="+mn-ea"/>
              </a:rPr>
              <a:t>-</a:t>
            </a: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教学设计能力：</a:t>
            </a:r>
            <a:r>
              <a:rPr lang="en-US" altLang="zh-CN" sz="2400" dirty="0">
                <a:latin typeface="黑体" panose="02010609060101010101" pitchFamily="49" charset="-122"/>
                <a:ea typeface="黑体" panose="02010609060101010101" pitchFamily="49" charset="-122"/>
                <a:cs typeface="宋体" panose="02010600030101010101" pitchFamily="2" charset="-122"/>
                <a:sym typeface="+mn-ea"/>
              </a:rPr>
              <a:t>亲自进行教学设计实践，从教学目标设计到教学环节设计，按要素训练，由易到难，直到完成完整的课堂教学设计。</a:t>
            </a:r>
            <a:r>
              <a:rPr lang="zh-CN" sz="2400" baseline="30000" dirty="0">
                <a:latin typeface="黑体" panose="02010609060101010101" pitchFamily="49" charset="-122"/>
                <a:ea typeface="黑体" panose="02010609060101010101" pitchFamily="49" charset="-122"/>
                <a:cs typeface="宋体" panose="02010600030101010101" pitchFamily="2" charset="-122"/>
                <a:sym typeface="+mn-ea"/>
              </a:rPr>
              <a:t>①</a:t>
            </a:r>
            <a:endParaRPr lang="en-US" altLang="zh-CN" sz="2400" dirty="0">
              <a:latin typeface="黑体" panose="02010609060101010101" pitchFamily="49" charset="-122"/>
              <a:ea typeface="黑体" panose="02010609060101010101" pitchFamily="49" charset="-122"/>
              <a:cs typeface="宋体" panose="02010600030101010101" pitchFamily="2" charset="-122"/>
              <a:sym typeface="+mn-ea"/>
            </a:endParaRPr>
          </a:p>
        </p:txBody>
      </p:sp>
      <p:sp>
        <p:nvSpPr>
          <p:cNvPr id="11" name="文本框 10"/>
          <p:cNvSpPr txBox="1"/>
          <p:nvPr/>
        </p:nvSpPr>
        <p:spPr>
          <a:xfrm>
            <a:off x="428625" y="6424930"/>
            <a:ext cx="8321675" cy="275590"/>
          </a:xfrm>
          <a:prstGeom prst="rect">
            <a:avLst/>
          </a:prstGeom>
          <a:noFill/>
        </p:spPr>
        <p:txBody>
          <a:bodyPr wrap="square" rtlCol="0" anchor="t">
            <a:spAutoFit/>
          </a:bodyPr>
          <a:lstStyle/>
          <a:p>
            <a:pPr lvl="0" algn="l">
              <a:buClrTx/>
              <a:buSzTx/>
              <a:buFontTx/>
            </a:pP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①</a:t>
            </a:r>
            <a:r>
              <a:rPr sz="1200" kern="0" dirty="0">
                <a:latin typeface="Times New Roman" panose="02020603050405020304" pitchFamily="18" charset="0"/>
                <a:ea typeface="宋体" panose="02010600030101010101" pitchFamily="2" charset="-122"/>
                <a:cs typeface="Times New Roman" panose="02020603050405020304" pitchFamily="18" charset="0"/>
                <a:sym typeface="+mn-ea"/>
              </a:rPr>
              <a:t>李家清,冯士季.论基于《标准》的职前教师专业能力形成机理[J].教师教育研究,2013,25(06):41-46.</a:t>
            </a:r>
          </a:p>
        </p:txBody>
      </p:sp>
      <p:sp>
        <p:nvSpPr>
          <p:cNvPr id="12" name="文本框 11"/>
          <p:cNvSpPr txBox="1"/>
          <p:nvPr/>
        </p:nvSpPr>
        <p:spPr>
          <a:xfrm>
            <a:off x="3048000" y="3282950"/>
            <a:ext cx="6096000" cy="291465"/>
          </a:xfrm>
          <a:prstGeom prst="rect">
            <a:avLst/>
          </a:prstGeom>
          <a:noFill/>
        </p:spPr>
        <p:txBody>
          <a:bodyPr wrap="square" rtlCol="0" anchor="t">
            <a:spAutoFit/>
          </a:bodyPr>
          <a:lstStyle/>
          <a:p>
            <a:r>
              <a:rPr lang="zh-CN" sz="2000" baseline="30000" dirty="0">
                <a:latin typeface="黑体" panose="02010609060101010101" pitchFamily="49" charset="-122"/>
                <a:ea typeface="黑体" panose="02010609060101010101" pitchFamily="49" charset="-122"/>
                <a:cs typeface="宋体" panose="02010600030101010101" pitchFamily="2" charset="-122"/>
                <a:sym typeface="+mn-ea"/>
              </a:rPr>
              <a:t>①</a:t>
            </a:r>
            <a:endParaRPr lang="zh-CN" altLang="en-US" sz="2000" baseline="30000" dirty="0">
              <a:latin typeface="黑体" panose="02010609060101010101" pitchFamily="49" charset="-122"/>
              <a:ea typeface="黑体" panose="02010609060101010101" pitchFamily="49" charset="-122"/>
              <a:cs typeface="宋体" panose="02010600030101010101" pitchFamily="2"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p:cNvSpPr txBox="1"/>
          <p:nvPr/>
        </p:nvSpPr>
        <p:spPr>
          <a:xfrm>
            <a:off x="0" y="-22225"/>
            <a:ext cx="12192000" cy="819785"/>
          </a:xfrm>
          <a:prstGeom prst="rect">
            <a:avLst/>
          </a:prstGeom>
          <a:gradFill>
            <a:gsLst>
              <a:gs pos="0">
                <a:schemeClr val="accent1">
                  <a:lumMod val="20000"/>
                  <a:lumOff val="80000"/>
                  <a:alpha val="70000"/>
                </a:schemeClr>
              </a:gs>
              <a:gs pos="13000">
                <a:schemeClr val="accent1">
                  <a:lumMod val="45000"/>
                  <a:lumOff val="55000"/>
                </a:schemeClr>
              </a:gs>
              <a:gs pos="78000">
                <a:srgbClr val="00566D"/>
              </a:gs>
            </a:gsLst>
            <a:lin ang="108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35000"/>
              </a:lnSpc>
              <a:spcBef>
                <a:spcPts val="0"/>
              </a:spcBef>
              <a:buFont typeface="Arial" panose="020B0604020202020204" pitchFamily="34" charset="0"/>
              <a:buNone/>
            </a:pPr>
            <a:r>
              <a:rPr lang="zh-CN" altLang="en-US" b="1" dirty="0">
                <a:solidFill>
                  <a:schemeClr val="bg1"/>
                </a:solidFill>
                <a:latin typeface="黑体" panose="02010609060101010101" pitchFamily="49" charset="-122"/>
                <a:ea typeface="黑体" panose="02010609060101010101" pitchFamily="49" charset="-122"/>
              </a:rPr>
              <a:t>      </a:t>
            </a:r>
            <a:r>
              <a:rPr lang="zh-CN" altLang="en-US" b="1" dirty="0">
                <a:solidFill>
                  <a:schemeClr val="bg1"/>
                </a:solidFill>
                <a:latin typeface="微软雅黑" panose="020B0503020204020204" charset="-122"/>
                <a:ea typeface="微软雅黑" panose="020B0503020204020204" charset="-122"/>
              </a:rPr>
              <a:t>三、职前教师关键能力的发展策略</a:t>
            </a:r>
            <a:endParaRPr b="1" dirty="0">
              <a:solidFill>
                <a:schemeClr val="bg1"/>
              </a:solidFill>
            </a:endParaRPr>
          </a:p>
        </p:txBody>
      </p:sp>
      <p:pic>
        <p:nvPicPr>
          <p:cNvPr id="6" name="图片 5"/>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3462" b="100000" l="4213" r="27341"/>
                    </a14:imgEffect>
                  </a14:imgLayer>
                </a14:imgProps>
              </a:ext>
              <a:ext uri="{28A0092B-C50C-407E-A947-70E740481C1C}">
                <a14:useLocalDpi xmlns:a14="http://schemas.microsoft.com/office/drawing/2010/main" val="0"/>
              </a:ext>
            </a:extLst>
          </a:blip>
          <a:srcRect l="4333" r="72420"/>
          <a:stretch>
            <a:fillRect/>
          </a:stretch>
        </p:blipFill>
        <p:spPr>
          <a:xfrm>
            <a:off x="157654" y="-70082"/>
            <a:ext cx="827583" cy="866663"/>
          </a:xfrm>
          <a:prstGeom prst="rect">
            <a:avLst/>
          </a:prstGeom>
        </p:spPr>
      </p:pic>
      <p:sp>
        <p:nvSpPr>
          <p:cNvPr id="2" name="文本框 1"/>
          <p:cNvSpPr txBox="1"/>
          <p:nvPr/>
        </p:nvSpPr>
        <p:spPr>
          <a:xfrm>
            <a:off x="157480" y="949325"/>
            <a:ext cx="12592685" cy="521970"/>
          </a:xfrm>
          <a:prstGeom prst="rect">
            <a:avLst/>
          </a:prstGeom>
          <a:noFill/>
        </p:spPr>
        <p:txBody>
          <a:bodyPr wrap="square" rtlCol="0" anchor="t">
            <a:spAutoFit/>
          </a:bodyPr>
          <a:lstStyle/>
          <a:p>
            <a:pPr lvl="0" algn="l">
              <a:buClrTx/>
              <a:buSzTx/>
              <a:buFontTx/>
            </a:pPr>
            <a:r>
              <a:rPr lang="en-US" altLang="zh-CN" sz="28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a:t>
            </a:r>
            <a:r>
              <a:rPr lang="zh-CN" altLang="en-US" sz="28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重视关键能力水平提升</a:t>
            </a:r>
          </a:p>
        </p:txBody>
      </p:sp>
      <p:sp>
        <p:nvSpPr>
          <p:cNvPr id="5" name="文本框 4"/>
          <p:cNvSpPr txBox="1"/>
          <p:nvPr/>
        </p:nvSpPr>
        <p:spPr>
          <a:xfrm>
            <a:off x="4421505" y="5980430"/>
            <a:ext cx="4064000" cy="368300"/>
          </a:xfrm>
          <a:prstGeom prst="rect">
            <a:avLst/>
          </a:prstGeom>
          <a:noFill/>
        </p:spPr>
        <p:txBody>
          <a:bodyPr wrap="square" rtlCol="0">
            <a:spAutoFit/>
          </a:bodyPr>
          <a:lstStyle/>
          <a:p>
            <a:pPr algn="ctr"/>
            <a:r>
              <a:rPr lang="zh-CN" altLang="en-US"/>
              <a:t>职前教师课堂实施能力的形成机理</a:t>
            </a:r>
          </a:p>
        </p:txBody>
      </p:sp>
      <p:sp>
        <p:nvSpPr>
          <p:cNvPr id="7" name="文本框 6"/>
          <p:cNvSpPr txBox="1"/>
          <p:nvPr/>
        </p:nvSpPr>
        <p:spPr>
          <a:xfrm>
            <a:off x="157480" y="1471295"/>
            <a:ext cx="12592685" cy="521970"/>
          </a:xfrm>
          <a:prstGeom prst="rect">
            <a:avLst/>
          </a:prstGeom>
          <a:noFill/>
        </p:spPr>
        <p:txBody>
          <a:bodyPr wrap="square" rtlCol="0" anchor="t">
            <a:spAutoFit/>
          </a:bodyPr>
          <a:lstStyle/>
          <a:p>
            <a:pPr lvl="0" algn="l">
              <a:buClrTx/>
              <a:buSzTx/>
              <a:buFontTx/>
            </a:pPr>
            <a:r>
              <a:rPr lang="en-US" altLang="zh-CN" sz="28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a:t>
            </a:r>
            <a:r>
              <a:rPr lang="zh-CN" altLang="en-US" sz="28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夯实教育教学理论基础</a:t>
            </a:r>
          </a:p>
        </p:txBody>
      </p:sp>
      <p:sp>
        <p:nvSpPr>
          <p:cNvPr id="9" name="文本框 8"/>
          <p:cNvSpPr txBox="1"/>
          <p:nvPr/>
        </p:nvSpPr>
        <p:spPr>
          <a:xfrm>
            <a:off x="157480" y="1995805"/>
            <a:ext cx="12592685" cy="521970"/>
          </a:xfrm>
          <a:prstGeom prst="rect">
            <a:avLst/>
          </a:prstGeom>
          <a:noFill/>
        </p:spPr>
        <p:txBody>
          <a:bodyPr wrap="square" rtlCol="0" anchor="t">
            <a:spAutoFit/>
          </a:bodyPr>
          <a:lstStyle/>
          <a:p>
            <a:pPr lvl="0" algn="l">
              <a:buClrTx/>
              <a:buSzTx/>
              <a:buFontTx/>
            </a:pPr>
            <a:r>
              <a:rPr lang="en-US" altLang="zh-CN" sz="28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a:t>
            </a:r>
            <a:r>
              <a:rPr lang="zh-CN" altLang="en-US" sz="28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参与教育教学技能实训</a:t>
            </a:r>
          </a:p>
        </p:txBody>
      </p:sp>
      <p:sp>
        <p:nvSpPr>
          <p:cNvPr id="3" name="文本框 2"/>
          <p:cNvSpPr txBox="1"/>
          <p:nvPr/>
        </p:nvSpPr>
        <p:spPr>
          <a:xfrm>
            <a:off x="157480" y="2437130"/>
            <a:ext cx="11635105" cy="1198880"/>
          </a:xfrm>
          <a:prstGeom prst="rect">
            <a:avLst/>
          </a:prstGeom>
          <a:noFill/>
        </p:spPr>
        <p:txBody>
          <a:bodyPr wrap="square" rtlCol="0">
            <a:spAutoFit/>
          </a:body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宋体" panose="02010600030101010101" pitchFamily="2" charset="-122"/>
                <a:sym typeface="+mn-ea"/>
              </a:rPr>
              <a:t>-</a:t>
            </a: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课堂实施能力：见习阶段，</a:t>
            </a:r>
            <a:r>
              <a:rPr lang="en-US" altLang="zh-CN" sz="2400" dirty="0">
                <a:latin typeface="黑体" panose="02010609060101010101" pitchFamily="49" charset="-122"/>
                <a:ea typeface="黑体" panose="02010609060101010101" pitchFamily="49" charset="-122"/>
                <a:cs typeface="宋体" panose="02010600030101010101" pitchFamily="2" charset="-122"/>
                <a:sym typeface="+mn-ea"/>
              </a:rPr>
              <a:t>观摩一线课</a:t>
            </a: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堂</a:t>
            </a:r>
            <a:r>
              <a:rPr lang="en-US" altLang="zh-CN" sz="2400" dirty="0">
                <a:latin typeface="黑体" panose="02010609060101010101" pitchFamily="49" charset="-122"/>
                <a:ea typeface="黑体" panose="02010609060101010101" pitchFamily="49" charset="-122"/>
                <a:cs typeface="宋体" panose="02010600030101010101" pitchFamily="2" charset="-122"/>
                <a:sym typeface="+mn-ea"/>
              </a:rPr>
              <a:t>实施活动，系统总结优点和不足。实习阶段，真切体验课堂教学，反思课堂实践</a:t>
            </a: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的经验</a:t>
            </a:r>
            <a:r>
              <a:rPr lang="en-US" altLang="zh-CN" sz="2400" dirty="0">
                <a:latin typeface="黑体" panose="02010609060101010101" pitchFamily="49" charset="-122"/>
                <a:ea typeface="黑体" panose="02010609060101010101" pitchFamily="49" charset="-122"/>
                <a:cs typeface="宋体" panose="02010600030101010101" pitchFamily="2" charset="-122"/>
                <a:sym typeface="+mn-ea"/>
              </a:rPr>
              <a:t>，促进</a:t>
            </a: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课堂</a:t>
            </a:r>
            <a:r>
              <a:rPr lang="en-US" altLang="zh-CN" sz="2400" dirty="0">
                <a:latin typeface="黑体" panose="02010609060101010101" pitchFamily="49" charset="-122"/>
                <a:ea typeface="黑体" panose="02010609060101010101" pitchFamily="49" charset="-122"/>
                <a:cs typeface="宋体" panose="02010600030101010101" pitchFamily="2" charset="-122"/>
                <a:sym typeface="+mn-ea"/>
              </a:rPr>
              <a:t>实施能力的提高。</a:t>
            </a:r>
            <a:r>
              <a:rPr lang="zh-CN" sz="2400" baseline="30000" dirty="0">
                <a:latin typeface="黑体" panose="02010609060101010101" pitchFamily="49" charset="-122"/>
                <a:ea typeface="黑体" panose="02010609060101010101" pitchFamily="49" charset="-122"/>
                <a:cs typeface="宋体" panose="02010600030101010101" pitchFamily="2" charset="-122"/>
                <a:sym typeface="+mn-ea"/>
              </a:rPr>
              <a:t>①</a:t>
            </a:r>
            <a:endParaRPr lang="en-US" altLang="zh-CN" sz="2400" dirty="0">
              <a:latin typeface="黑体" panose="02010609060101010101" pitchFamily="49" charset="-122"/>
              <a:ea typeface="黑体" panose="02010609060101010101" pitchFamily="49" charset="-122"/>
              <a:cs typeface="宋体" panose="02010600030101010101" pitchFamily="2" charset="-122"/>
              <a:sym typeface="+mn-ea"/>
            </a:endParaRPr>
          </a:p>
        </p:txBody>
      </p:sp>
      <p:sp>
        <p:nvSpPr>
          <p:cNvPr id="11" name="文本框 10"/>
          <p:cNvSpPr txBox="1"/>
          <p:nvPr/>
        </p:nvSpPr>
        <p:spPr>
          <a:xfrm>
            <a:off x="428625" y="6424930"/>
            <a:ext cx="8321675" cy="275590"/>
          </a:xfrm>
          <a:prstGeom prst="rect">
            <a:avLst/>
          </a:prstGeom>
          <a:noFill/>
        </p:spPr>
        <p:txBody>
          <a:bodyPr wrap="square" rtlCol="0" anchor="t">
            <a:spAutoFit/>
          </a:bodyPr>
          <a:lstStyle/>
          <a:p>
            <a:pPr lvl="0" algn="l">
              <a:buClrTx/>
              <a:buSzTx/>
              <a:buFontTx/>
            </a:pP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①</a:t>
            </a:r>
            <a:r>
              <a:rPr sz="1200" kern="0" dirty="0">
                <a:latin typeface="Times New Roman" panose="02020603050405020304" pitchFamily="18" charset="0"/>
                <a:ea typeface="宋体" panose="02010600030101010101" pitchFamily="2" charset="-122"/>
                <a:cs typeface="Times New Roman" panose="02020603050405020304" pitchFamily="18" charset="0"/>
                <a:sym typeface="+mn-ea"/>
              </a:rPr>
              <a:t>李家清,冯士季.论基于《标准》的职前教师专业能力形成机理[J].教师教育研究,2013,25(06):41-46.</a:t>
            </a:r>
          </a:p>
        </p:txBody>
      </p:sp>
      <p:pic>
        <p:nvPicPr>
          <p:cNvPr id="8" name="图片 7"/>
          <p:cNvPicPr>
            <a:picLocks noChangeAspect="1"/>
          </p:cNvPicPr>
          <p:nvPr/>
        </p:nvPicPr>
        <p:blipFill>
          <a:blip r:embed="rId5"/>
          <a:stretch>
            <a:fillRect/>
          </a:stretch>
        </p:blipFill>
        <p:spPr>
          <a:xfrm>
            <a:off x="1519555" y="3717290"/>
            <a:ext cx="9715500" cy="22326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p:cNvSpPr txBox="1"/>
          <p:nvPr/>
        </p:nvSpPr>
        <p:spPr>
          <a:xfrm>
            <a:off x="0" y="-22225"/>
            <a:ext cx="12192000" cy="819785"/>
          </a:xfrm>
          <a:prstGeom prst="rect">
            <a:avLst/>
          </a:prstGeom>
          <a:gradFill>
            <a:gsLst>
              <a:gs pos="0">
                <a:schemeClr val="accent1">
                  <a:lumMod val="20000"/>
                  <a:lumOff val="80000"/>
                  <a:alpha val="70000"/>
                </a:schemeClr>
              </a:gs>
              <a:gs pos="13000">
                <a:schemeClr val="accent1">
                  <a:lumMod val="45000"/>
                  <a:lumOff val="55000"/>
                </a:schemeClr>
              </a:gs>
              <a:gs pos="78000">
                <a:srgbClr val="00566D"/>
              </a:gs>
            </a:gsLst>
            <a:lin ang="108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35000"/>
              </a:lnSpc>
              <a:spcBef>
                <a:spcPts val="0"/>
              </a:spcBef>
              <a:buFont typeface="Arial" panose="020B0604020202020204" pitchFamily="34" charset="0"/>
              <a:buNone/>
            </a:pPr>
            <a:r>
              <a:rPr lang="zh-CN" altLang="en-US" b="1" dirty="0">
                <a:solidFill>
                  <a:schemeClr val="bg1"/>
                </a:solidFill>
                <a:latin typeface="黑体" panose="02010609060101010101" pitchFamily="49" charset="-122"/>
                <a:ea typeface="黑体" panose="02010609060101010101" pitchFamily="49" charset="-122"/>
              </a:rPr>
              <a:t>      </a:t>
            </a:r>
            <a:r>
              <a:rPr lang="zh-CN" altLang="en-US" b="1" dirty="0">
                <a:solidFill>
                  <a:schemeClr val="bg1"/>
                </a:solidFill>
                <a:latin typeface="微软雅黑" panose="020B0503020204020204" charset="-122"/>
                <a:ea typeface="微软雅黑" panose="020B0503020204020204" charset="-122"/>
              </a:rPr>
              <a:t>三、职前教师关键能力的发展策略</a:t>
            </a:r>
            <a:endParaRPr b="1" dirty="0">
              <a:solidFill>
                <a:schemeClr val="bg1"/>
              </a:solidFill>
            </a:endParaRPr>
          </a:p>
        </p:txBody>
      </p:sp>
      <p:pic>
        <p:nvPicPr>
          <p:cNvPr id="6" name="图片 5"/>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3462" b="100000" l="4213" r="27341"/>
                    </a14:imgEffect>
                  </a14:imgLayer>
                </a14:imgProps>
              </a:ext>
              <a:ext uri="{28A0092B-C50C-407E-A947-70E740481C1C}">
                <a14:useLocalDpi xmlns:a14="http://schemas.microsoft.com/office/drawing/2010/main" val="0"/>
              </a:ext>
            </a:extLst>
          </a:blip>
          <a:srcRect l="4333" r="72420"/>
          <a:stretch>
            <a:fillRect/>
          </a:stretch>
        </p:blipFill>
        <p:spPr>
          <a:xfrm>
            <a:off x="157654" y="-70082"/>
            <a:ext cx="827583" cy="866663"/>
          </a:xfrm>
          <a:prstGeom prst="rect">
            <a:avLst/>
          </a:prstGeom>
        </p:spPr>
      </p:pic>
      <p:sp>
        <p:nvSpPr>
          <p:cNvPr id="2" name="文本框 1"/>
          <p:cNvSpPr txBox="1"/>
          <p:nvPr/>
        </p:nvSpPr>
        <p:spPr>
          <a:xfrm>
            <a:off x="157480" y="949325"/>
            <a:ext cx="12592685" cy="521970"/>
          </a:xfrm>
          <a:prstGeom prst="rect">
            <a:avLst/>
          </a:prstGeom>
          <a:noFill/>
        </p:spPr>
        <p:txBody>
          <a:bodyPr wrap="square" rtlCol="0" anchor="t">
            <a:spAutoFit/>
          </a:bodyPr>
          <a:lstStyle/>
          <a:p>
            <a:pPr lvl="0" algn="l">
              <a:buClrTx/>
              <a:buSzTx/>
              <a:buFontTx/>
            </a:pPr>
            <a:r>
              <a:rPr lang="en-US" altLang="zh-CN" sz="28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a:t>
            </a:r>
            <a:r>
              <a:rPr lang="zh-CN" altLang="en-US" sz="28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重视关键能力水平提升</a:t>
            </a:r>
          </a:p>
        </p:txBody>
      </p:sp>
      <p:sp>
        <p:nvSpPr>
          <p:cNvPr id="5" name="文本框 4"/>
          <p:cNvSpPr txBox="1"/>
          <p:nvPr/>
        </p:nvSpPr>
        <p:spPr>
          <a:xfrm>
            <a:off x="4421505" y="5980430"/>
            <a:ext cx="4064000" cy="368300"/>
          </a:xfrm>
          <a:prstGeom prst="rect">
            <a:avLst/>
          </a:prstGeom>
          <a:noFill/>
        </p:spPr>
        <p:txBody>
          <a:bodyPr wrap="square" rtlCol="0">
            <a:spAutoFit/>
          </a:bodyPr>
          <a:lstStyle/>
          <a:p>
            <a:pPr algn="ctr"/>
            <a:r>
              <a:rPr lang="zh-CN" altLang="en-US"/>
              <a:t>职前教师教学评价能力的形成机理</a:t>
            </a:r>
          </a:p>
        </p:txBody>
      </p:sp>
      <p:sp>
        <p:nvSpPr>
          <p:cNvPr id="7" name="文本框 6"/>
          <p:cNvSpPr txBox="1"/>
          <p:nvPr/>
        </p:nvSpPr>
        <p:spPr>
          <a:xfrm>
            <a:off x="157480" y="1471295"/>
            <a:ext cx="12592685" cy="521970"/>
          </a:xfrm>
          <a:prstGeom prst="rect">
            <a:avLst/>
          </a:prstGeom>
          <a:noFill/>
        </p:spPr>
        <p:txBody>
          <a:bodyPr wrap="square" rtlCol="0" anchor="t">
            <a:spAutoFit/>
          </a:bodyPr>
          <a:lstStyle/>
          <a:p>
            <a:pPr lvl="0" algn="l">
              <a:buClrTx/>
              <a:buSzTx/>
              <a:buFontTx/>
            </a:pPr>
            <a:r>
              <a:rPr lang="en-US" altLang="zh-CN" sz="28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a:t>
            </a:r>
            <a:r>
              <a:rPr lang="zh-CN" altLang="en-US" sz="28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夯实教育教学理论基础</a:t>
            </a:r>
          </a:p>
        </p:txBody>
      </p:sp>
      <p:sp>
        <p:nvSpPr>
          <p:cNvPr id="9" name="文本框 8"/>
          <p:cNvSpPr txBox="1"/>
          <p:nvPr/>
        </p:nvSpPr>
        <p:spPr>
          <a:xfrm>
            <a:off x="157480" y="1995805"/>
            <a:ext cx="12592685" cy="521970"/>
          </a:xfrm>
          <a:prstGeom prst="rect">
            <a:avLst/>
          </a:prstGeom>
          <a:noFill/>
        </p:spPr>
        <p:txBody>
          <a:bodyPr wrap="square" rtlCol="0" anchor="t">
            <a:spAutoFit/>
          </a:bodyPr>
          <a:lstStyle/>
          <a:p>
            <a:pPr lvl="0" algn="l">
              <a:buClrTx/>
              <a:buSzTx/>
              <a:buFontTx/>
            </a:pPr>
            <a:r>
              <a:rPr lang="en-US" altLang="zh-CN" sz="28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a:t>
            </a:r>
            <a:r>
              <a:rPr lang="zh-CN" altLang="en-US" sz="28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参与教育教学技能实训</a:t>
            </a:r>
          </a:p>
        </p:txBody>
      </p:sp>
      <p:sp>
        <p:nvSpPr>
          <p:cNvPr id="3" name="文本框 2"/>
          <p:cNvSpPr txBox="1"/>
          <p:nvPr/>
        </p:nvSpPr>
        <p:spPr>
          <a:xfrm>
            <a:off x="157480" y="2437130"/>
            <a:ext cx="11635105" cy="1753235"/>
          </a:xfrm>
          <a:prstGeom prst="rect">
            <a:avLst/>
          </a:prstGeom>
          <a:noFill/>
        </p:spPr>
        <p:txBody>
          <a:bodyPr wrap="square" rtlCol="0">
            <a:spAutoFit/>
          </a:body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宋体" panose="02010600030101010101" pitchFamily="2" charset="-122"/>
                <a:sym typeface="+mn-ea"/>
              </a:rPr>
              <a:t>-</a:t>
            </a: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教学评价能力：</a:t>
            </a:r>
            <a:r>
              <a:rPr sz="2400" dirty="0">
                <a:latin typeface="黑体" panose="02010609060101010101" pitchFamily="49" charset="-122"/>
                <a:ea typeface="黑体" panose="02010609060101010101" pitchFamily="49" charset="-122"/>
                <a:cs typeface="宋体" panose="02010600030101010101" pitchFamily="2" charset="-122"/>
                <a:sym typeface="+mn-ea"/>
              </a:rPr>
              <a:t>应通过 “价值澄清”活动，选择并珍视自己所认可的教育价值取向，并使之符合教育发展需要和社会期望，继而在教育教学评价实践中践行这种价值取向</a:t>
            </a:r>
            <a:r>
              <a:rPr lang="zh-CN" sz="2400" dirty="0">
                <a:latin typeface="黑体" panose="02010609060101010101" pitchFamily="49" charset="-122"/>
                <a:ea typeface="黑体" panose="02010609060101010101" pitchFamily="49" charset="-122"/>
                <a:cs typeface="宋体" panose="02010600030101010101" pitchFamily="2" charset="-122"/>
                <a:sym typeface="+mn-ea"/>
              </a:rPr>
              <a:t>。</a:t>
            </a:r>
            <a:r>
              <a:rPr lang="zh-CN" sz="2400" baseline="30000" dirty="0">
                <a:latin typeface="黑体" panose="02010609060101010101" pitchFamily="49" charset="-122"/>
                <a:ea typeface="黑体" panose="02010609060101010101" pitchFamily="49" charset="-122"/>
                <a:cs typeface="宋体" panose="02010600030101010101" pitchFamily="2" charset="-122"/>
                <a:sym typeface="+mn-ea"/>
              </a:rPr>
              <a:t>①</a:t>
            </a:r>
            <a:endParaRPr lang="en-US" altLang="zh-CN" sz="2400" dirty="0">
              <a:latin typeface="黑体" panose="02010609060101010101" pitchFamily="49" charset="-122"/>
              <a:ea typeface="黑体" panose="02010609060101010101" pitchFamily="49" charset="-122"/>
              <a:cs typeface="宋体" panose="02010600030101010101" pitchFamily="2" charset="-122"/>
              <a:sym typeface="+mn-ea"/>
            </a:endParaRPr>
          </a:p>
        </p:txBody>
      </p:sp>
      <p:sp>
        <p:nvSpPr>
          <p:cNvPr id="11" name="文本框 10"/>
          <p:cNvSpPr txBox="1"/>
          <p:nvPr/>
        </p:nvSpPr>
        <p:spPr>
          <a:xfrm>
            <a:off x="428625" y="6424930"/>
            <a:ext cx="8321675" cy="275590"/>
          </a:xfrm>
          <a:prstGeom prst="rect">
            <a:avLst/>
          </a:prstGeom>
          <a:noFill/>
        </p:spPr>
        <p:txBody>
          <a:bodyPr wrap="square" rtlCol="0" anchor="t">
            <a:spAutoFit/>
          </a:bodyPr>
          <a:lstStyle/>
          <a:p>
            <a:pPr lvl="0" algn="l">
              <a:buClrTx/>
              <a:buSzTx/>
              <a:buFontTx/>
            </a:pP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①</a:t>
            </a:r>
            <a:r>
              <a:rPr sz="1200" kern="0" dirty="0">
                <a:latin typeface="Times New Roman" panose="02020603050405020304" pitchFamily="18" charset="0"/>
                <a:ea typeface="宋体" panose="02010600030101010101" pitchFamily="2" charset="-122"/>
                <a:cs typeface="Times New Roman" panose="02020603050405020304" pitchFamily="18" charset="0"/>
                <a:sym typeface="+mn-ea"/>
              </a:rPr>
              <a:t>李家清,冯士季.论基于《标准》的职前教师专业能力形成机理[J].教师教育研究,2013,25(06):41-46.</a:t>
            </a:r>
          </a:p>
        </p:txBody>
      </p:sp>
      <p:pic>
        <p:nvPicPr>
          <p:cNvPr id="4" name="图片 3"/>
          <p:cNvPicPr>
            <a:picLocks noChangeAspect="1"/>
          </p:cNvPicPr>
          <p:nvPr/>
        </p:nvPicPr>
        <p:blipFill>
          <a:blip r:embed="rId5"/>
          <a:stretch>
            <a:fillRect/>
          </a:stretch>
        </p:blipFill>
        <p:spPr>
          <a:xfrm>
            <a:off x="2428875" y="4025265"/>
            <a:ext cx="8049895" cy="18789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p:cNvSpPr txBox="1"/>
          <p:nvPr/>
        </p:nvSpPr>
        <p:spPr>
          <a:xfrm>
            <a:off x="0" y="-22225"/>
            <a:ext cx="12192000" cy="819785"/>
          </a:xfrm>
          <a:prstGeom prst="rect">
            <a:avLst/>
          </a:prstGeom>
          <a:gradFill>
            <a:gsLst>
              <a:gs pos="0">
                <a:schemeClr val="accent1">
                  <a:lumMod val="20000"/>
                  <a:lumOff val="80000"/>
                  <a:alpha val="70000"/>
                </a:schemeClr>
              </a:gs>
              <a:gs pos="13000">
                <a:schemeClr val="accent1">
                  <a:lumMod val="45000"/>
                  <a:lumOff val="55000"/>
                </a:schemeClr>
              </a:gs>
              <a:gs pos="78000">
                <a:srgbClr val="00566D"/>
              </a:gs>
            </a:gsLst>
            <a:lin ang="108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35000"/>
              </a:lnSpc>
              <a:spcBef>
                <a:spcPts val="0"/>
              </a:spcBef>
              <a:buFont typeface="Arial" panose="020B0604020202020204" pitchFamily="34" charset="0"/>
              <a:buNone/>
            </a:pPr>
            <a:r>
              <a:rPr lang="zh-CN" altLang="en-US" b="1" dirty="0">
                <a:solidFill>
                  <a:schemeClr val="bg1"/>
                </a:solidFill>
                <a:latin typeface="黑体" panose="02010609060101010101" pitchFamily="49" charset="-122"/>
                <a:ea typeface="黑体" panose="02010609060101010101" pitchFamily="49" charset="-122"/>
              </a:rPr>
              <a:t>      </a:t>
            </a:r>
            <a:r>
              <a:rPr lang="zh-CN" altLang="en-US" b="1" dirty="0">
                <a:solidFill>
                  <a:schemeClr val="bg1"/>
                </a:solidFill>
                <a:latin typeface="微软雅黑" panose="020B0503020204020204" charset="-122"/>
                <a:ea typeface="微软雅黑" panose="020B0503020204020204" charset="-122"/>
              </a:rPr>
              <a:t>三、职前教师关键能力的发展策略</a:t>
            </a:r>
            <a:endParaRPr b="1" dirty="0">
              <a:solidFill>
                <a:schemeClr val="bg1"/>
              </a:solidFill>
            </a:endParaRPr>
          </a:p>
        </p:txBody>
      </p:sp>
      <p:pic>
        <p:nvPicPr>
          <p:cNvPr id="6" name="图片 5"/>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3462" b="100000" l="4213" r="27341"/>
                    </a14:imgEffect>
                  </a14:imgLayer>
                </a14:imgProps>
              </a:ext>
              <a:ext uri="{28A0092B-C50C-407E-A947-70E740481C1C}">
                <a14:useLocalDpi xmlns:a14="http://schemas.microsoft.com/office/drawing/2010/main" val="0"/>
              </a:ext>
            </a:extLst>
          </a:blip>
          <a:srcRect l="4333" r="72420"/>
          <a:stretch>
            <a:fillRect/>
          </a:stretch>
        </p:blipFill>
        <p:spPr>
          <a:xfrm>
            <a:off x="157654" y="-70082"/>
            <a:ext cx="827583" cy="866663"/>
          </a:xfrm>
          <a:prstGeom prst="rect">
            <a:avLst/>
          </a:prstGeom>
        </p:spPr>
      </p:pic>
      <p:sp>
        <p:nvSpPr>
          <p:cNvPr id="2" name="文本框 1"/>
          <p:cNvSpPr txBox="1"/>
          <p:nvPr/>
        </p:nvSpPr>
        <p:spPr>
          <a:xfrm>
            <a:off x="157480" y="949325"/>
            <a:ext cx="12592685" cy="521970"/>
          </a:xfrm>
          <a:prstGeom prst="rect">
            <a:avLst/>
          </a:prstGeom>
          <a:noFill/>
        </p:spPr>
        <p:txBody>
          <a:bodyPr wrap="square" rtlCol="0" anchor="t">
            <a:spAutoFit/>
          </a:bodyPr>
          <a:lstStyle/>
          <a:p>
            <a:pPr lvl="0" algn="l">
              <a:buClrTx/>
              <a:buSzTx/>
              <a:buFontTx/>
            </a:pPr>
            <a:r>
              <a:rPr lang="en-US" altLang="zh-CN" sz="28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a:t>
            </a:r>
            <a:r>
              <a:rPr lang="zh-CN" altLang="en-US" sz="28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重视关键能力水平提升</a:t>
            </a:r>
          </a:p>
        </p:txBody>
      </p:sp>
      <p:sp>
        <p:nvSpPr>
          <p:cNvPr id="5" name="文本框 4"/>
          <p:cNvSpPr txBox="1"/>
          <p:nvPr/>
        </p:nvSpPr>
        <p:spPr>
          <a:xfrm>
            <a:off x="4421505" y="5980430"/>
            <a:ext cx="4064000" cy="368300"/>
          </a:xfrm>
          <a:prstGeom prst="rect">
            <a:avLst/>
          </a:prstGeom>
          <a:noFill/>
        </p:spPr>
        <p:txBody>
          <a:bodyPr wrap="square" rtlCol="0">
            <a:spAutoFit/>
          </a:bodyPr>
          <a:lstStyle/>
          <a:p>
            <a:pPr algn="ctr"/>
            <a:r>
              <a:rPr lang="zh-CN" altLang="en-US"/>
              <a:t>职前教师教学研究能力的形成机理</a:t>
            </a:r>
          </a:p>
        </p:txBody>
      </p:sp>
      <p:sp>
        <p:nvSpPr>
          <p:cNvPr id="7" name="文本框 6"/>
          <p:cNvSpPr txBox="1"/>
          <p:nvPr/>
        </p:nvSpPr>
        <p:spPr>
          <a:xfrm>
            <a:off x="157480" y="1471295"/>
            <a:ext cx="12592685" cy="521970"/>
          </a:xfrm>
          <a:prstGeom prst="rect">
            <a:avLst/>
          </a:prstGeom>
          <a:noFill/>
        </p:spPr>
        <p:txBody>
          <a:bodyPr wrap="square" rtlCol="0" anchor="t">
            <a:spAutoFit/>
          </a:bodyPr>
          <a:lstStyle/>
          <a:p>
            <a:pPr lvl="0" algn="l">
              <a:buClrTx/>
              <a:buSzTx/>
              <a:buFontTx/>
            </a:pPr>
            <a:r>
              <a:rPr lang="en-US" altLang="zh-CN" sz="28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a:t>
            </a:r>
            <a:r>
              <a:rPr lang="zh-CN" altLang="en-US" sz="28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夯实教育教学理论基础</a:t>
            </a:r>
          </a:p>
        </p:txBody>
      </p:sp>
      <p:sp>
        <p:nvSpPr>
          <p:cNvPr id="9" name="文本框 8"/>
          <p:cNvSpPr txBox="1"/>
          <p:nvPr/>
        </p:nvSpPr>
        <p:spPr>
          <a:xfrm>
            <a:off x="157480" y="1995805"/>
            <a:ext cx="12592685" cy="521970"/>
          </a:xfrm>
          <a:prstGeom prst="rect">
            <a:avLst/>
          </a:prstGeom>
          <a:noFill/>
        </p:spPr>
        <p:txBody>
          <a:bodyPr wrap="square" rtlCol="0" anchor="t">
            <a:spAutoFit/>
          </a:bodyPr>
          <a:lstStyle/>
          <a:p>
            <a:pPr lvl="0" algn="l">
              <a:buClrTx/>
              <a:buSzTx/>
              <a:buFontTx/>
            </a:pPr>
            <a:r>
              <a:rPr lang="en-US" altLang="zh-CN" sz="28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a:t>
            </a:r>
            <a:r>
              <a:rPr lang="zh-CN" altLang="en-US" sz="2800" b="1" dirty="0">
                <a:solidFill>
                  <a:srgbClr val="00566D"/>
                </a:solidFill>
                <a:latin typeface="黑体" panose="02010609060101010101" pitchFamily="49" charset="-122"/>
                <a:ea typeface="黑体" panose="02010609060101010101" pitchFamily="49" charset="-122"/>
                <a:cs typeface="宋体" panose="02010600030101010101" pitchFamily="2" charset="-122"/>
                <a:sym typeface="+mn-ea"/>
              </a:rPr>
              <a:t>参与教育教学技能实训</a:t>
            </a:r>
          </a:p>
        </p:txBody>
      </p:sp>
      <p:sp>
        <p:nvSpPr>
          <p:cNvPr id="3" name="文本框 2"/>
          <p:cNvSpPr txBox="1"/>
          <p:nvPr/>
        </p:nvSpPr>
        <p:spPr>
          <a:xfrm>
            <a:off x="157480" y="2437130"/>
            <a:ext cx="11635105" cy="1753235"/>
          </a:xfrm>
          <a:prstGeom prst="rect">
            <a:avLst/>
          </a:prstGeom>
          <a:noFill/>
        </p:spPr>
        <p:txBody>
          <a:bodyPr wrap="square" rtlCol="0">
            <a:spAutoFit/>
          </a:body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宋体" panose="02010600030101010101" pitchFamily="2" charset="-122"/>
                <a:sym typeface="+mn-ea"/>
              </a:rPr>
              <a:t>-</a:t>
            </a: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教学研究能力：</a:t>
            </a:r>
            <a:r>
              <a:rPr sz="2400" dirty="0">
                <a:latin typeface="黑体" panose="02010609060101010101" pitchFamily="49" charset="-122"/>
                <a:ea typeface="黑体" panose="02010609060101010101" pitchFamily="49" charset="-122"/>
                <a:cs typeface="宋体" panose="02010600030101010101" pitchFamily="2" charset="-122"/>
                <a:sym typeface="+mn-ea"/>
              </a:rPr>
              <a:t>认识反思本身的重要性，并定期对自己的理论知识和实践体验、教学期望与教学效果、职业理想与职业现状等进行联系和比较，发现其中存在的差距，查找问题出现的原因和解决方案</a:t>
            </a:r>
            <a:r>
              <a:rPr lang="zh-CN" sz="2400" dirty="0">
                <a:latin typeface="黑体" panose="02010609060101010101" pitchFamily="49" charset="-122"/>
                <a:ea typeface="黑体" panose="02010609060101010101" pitchFamily="49" charset="-122"/>
                <a:cs typeface="宋体" panose="02010600030101010101" pitchFamily="2" charset="-122"/>
                <a:sym typeface="+mn-ea"/>
              </a:rPr>
              <a:t>。</a:t>
            </a:r>
            <a:r>
              <a:rPr lang="zh-CN" sz="2400" baseline="30000" dirty="0">
                <a:latin typeface="黑体" panose="02010609060101010101" pitchFamily="49" charset="-122"/>
                <a:ea typeface="黑体" panose="02010609060101010101" pitchFamily="49" charset="-122"/>
                <a:cs typeface="宋体" panose="02010600030101010101" pitchFamily="2" charset="-122"/>
                <a:sym typeface="+mn-ea"/>
              </a:rPr>
              <a:t>①</a:t>
            </a:r>
            <a:endParaRPr lang="en-US" altLang="zh-CN" sz="2400" dirty="0">
              <a:latin typeface="黑体" panose="02010609060101010101" pitchFamily="49" charset="-122"/>
              <a:ea typeface="黑体" panose="02010609060101010101" pitchFamily="49" charset="-122"/>
              <a:cs typeface="宋体" panose="02010600030101010101" pitchFamily="2" charset="-122"/>
              <a:sym typeface="+mn-ea"/>
            </a:endParaRPr>
          </a:p>
        </p:txBody>
      </p:sp>
      <p:sp>
        <p:nvSpPr>
          <p:cNvPr id="11" name="文本框 10"/>
          <p:cNvSpPr txBox="1"/>
          <p:nvPr/>
        </p:nvSpPr>
        <p:spPr>
          <a:xfrm>
            <a:off x="428625" y="6424930"/>
            <a:ext cx="8321675" cy="275590"/>
          </a:xfrm>
          <a:prstGeom prst="rect">
            <a:avLst/>
          </a:prstGeom>
          <a:noFill/>
        </p:spPr>
        <p:txBody>
          <a:bodyPr wrap="square" rtlCol="0" anchor="t">
            <a:spAutoFit/>
          </a:bodyPr>
          <a:lstStyle/>
          <a:p>
            <a:pPr lvl="0" algn="l">
              <a:buClrTx/>
              <a:buSzTx/>
              <a:buFontTx/>
            </a:pPr>
            <a:r>
              <a:rPr lang="zh-CN" altLang="zh-CN" sz="1200" kern="0" dirty="0">
                <a:latin typeface="Times New Roman" panose="02020603050405020304" pitchFamily="18" charset="0"/>
                <a:ea typeface="宋体" panose="02010600030101010101" pitchFamily="2" charset="-122"/>
                <a:cs typeface="Times New Roman" panose="02020603050405020304" pitchFamily="18" charset="0"/>
                <a:sym typeface="+mn-ea"/>
              </a:rPr>
              <a:t>①</a:t>
            </a:r>
            <a:r>
              <a:rPr sz="1200" kern="0" dirty="0">
                <a:latin typeface="Times New Roman" panose="02020603050405020304" pitchFamily="18" charset="0"/>
                <a:ea typeface="宋体" panose="02010600030101010101" pitchFamily="2" charset="-122"/>
                <a:cs typeface="Times New Roman" panose="02020603050405020304" pitchFamily="18" charset="0"/>
                <a:sym typeface="+mn-ea"/>
              </a:rPr>
              <a:t>李家清,冯士季.论基于《标准》的职前教师专业能力形成机理[J].教师教育研究,2013,25(06):41-46.</a:t>
            </a:r>
          </a:p>
        </p:txBody>
      </p:sp>
      <p:pic>
        <p:nvPicPr>
          <p:cNvPr id="8" name="图片 7"/>
          <p:cNvPicPr>
            <a:picLocks noChangeAspect="1"/>
          </p:cNvPicPr>
          <p:nvPr/>
        </p:nvPicPr>
        <p:blipFill>
          <a:blip r:embed="rId5"/>
          <a:srcRect t="7500" b="7410"/>
          <a:stretch>
            <a:fillRect/>
          </a:stretch>
        </p:blipFill>
        <p:spPr>
          <a:xfrm>
            <a:off x="2557145" y="4164330"/>
            <a:ext cx="7793990" cy="17938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566D">
                <a:alpha val="16000"/>
              </a:srgbClr>
            </a:gs>
            <a:gs pos="36000">
              <a:srgbClr val="00566D">
                <a:alpha val="73000"/>
              </a:srgbClr>
            </a:gs>
            <a:gs pos="67000">
              <a:srgbClr val="00566D"/>
            </a:gs>
            <a:gs pos="100000">
              <a:srgbClr val="00566D"/>
            </a:gs>
          </a:gsLst>
          <a:lin ang="10800000" scaled="1"/>
          <a:tileRect/>
        </a:gradFill>
        <a:effectLst/>
      </p:bgPr>
    </p:bg>
    <p:spTree>
      <p:nvGrpSpPr>
        <p:cNvPr id="1" name=""/>
        <p:cNvGrpSpPr/>
        <p:nvPr/>
      </p:nvGrpSpPr>
      <p:grpSpPr>
        <a:xfrm>
          <a:off x="0" y="0"/>
          <a:ext cx="0" cy="0"/>
          <a:chOff x="0" y="0"/>
          <a:chExt cx="0" cy="0"/>
        </a:xfrm>
      </p:grpSpPr>
      <p:sp>
        <p:nvSpPr>
          <p:cNvPr id="8" name="矩形 7"/>
          <p:cNvSpPr/>
          <p:nvPr/>
        </p:nvSpPr>
        <p:spPr>
          <a:xfrm>
            <a:off x="0" y="627856"/>
            <a:ext cx="12192000" cy="2136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173990" y="2475230"/>
            <a:ext cx="12895580" cy="1415415"/>
          </a:xfrm>
        </p:spPr>
        <p:txBody>
          <a:bodyPr>
            <a:noAutofit/>
          </a:bodyPr>
          <a:lstStyle/>
          <a:p>
            <a:pPr marL="0" indent="0" algn="ctr">
              <a:lnSpc>
                <a:spcPct val="150000"/>
              </a:lnSpc>
              <a:buNone/>
            </a:pPr>
            <a:r>
              <a:rPr sz="4800" b="1" dirty="0">
                <a:solidFill>
                  <a:schemeClr val="bg1"/>
                </a:solidFill>
                <a:latin typeface="微软雅黑" panose="020B0503020204020204" charset="-122"/>
                <a:ea typeface="微软雅黑" panose="020B0503020204020204" charset="-122"/>
                <a:sym typeface="+mn-ea"/>
              </a:rPr>
              <a:t>职前教师关键能力内涵、价值及发展策略</a:t>
            </a:r>
            <a:endParaRPr lang="zh-CN" altLang="en-US" sz="4800" b="1" dirty="0">
              <a:solidFill>
                <a:schemeClr val="bg1"/>
              </a:solidFill>
              <a:latin typeface="微软雅黑" panose="020B0503020204020204" charset="-122"/>
              <a:ea typeface="微软雅黑" panose="020B0503020204020204" charset="-122"/>
              <a:sym typeface="+mn-ea"/>
            </a:endParaRPr>
          </a:p>
        </p:txBody>
      </p:sp>
      <p:pic>
        <p:nvPicPr>
          <p:cNvPr id="6" name="图片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3462" b="100000" l="4213" r="27341"/>
                    </a14:imgEffect>
                  </a14:imgLayer>
                </a14:imgProps>
              </a:ext>
              <a:ext uri="{28A0092B-C50C-407E-A947-70E740481C1C}">
                <a14:useLocalDpi xmlns:a14="http://schemas.microsoft.com/office/drawing/2010/main" val="0"/>
              </a:ext>
            </a:extLst>
          </a:blip>
          <a:srcRect l="4333" r="72420"/>
          <a:stretch>
            <a:fillRect/>
          </a:stretch>
        </p:blipFill>
        <p:spPr>
          <a:xfrm>
            <a:off x="5558790" y="870585"/>
            <a:ext cx="1429385" cy="1496060"/>
          </a:xfrm>
          <a:prstGeom prst="rect">
            <a:avLst/>
          </a:prstGeom>
        </p:spPr>
      </p:pic>
      <p:sp>
        <p:nvSpPr>
          <p:cNvPr id="4" name="副标题 2"/>
          <p:cNvSpPr>
            <a:spLocks noGrp="1"/>
          </p:cNvSpPr>
          <p:nvPr/>
        </p:nvSpPr>
        <p:spPr>
          <a:xfrm>
            <a:off x="3560445" y="4370070"/>
            <a:ext cx="5426710" cy="854710"/>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zh-CN" altLang="en-US" dirty="0">
                <a:solidFill>
                  <a:schemeClr val="bg1"/>
                </a:solidFill>
                <a:latin typeface="微软雅黑" panose="020B0503020204020204" charset="-122"/>
                <a:ea typeface="微软雅黑" panose="020B0503020204020204" charset="-122"/>
              </a:rPr>
              <a:t>汇报人：陈实</a:t>
            </a:r>
            <a:r>
              <a:rPr lang="en-US" altLang="zh-CN" dirty="0">
                <a:solidFill>
                  <a:schemeClr val="bg1"/>
                </a:solidFill>
                <a:latin typeface="微软雅黑" panose="020B0503020204020204" charset="-122"/>
                <a:ea typeface="微软雅黑" panose="020B0503020204020204" charset="-122"/>
              </a:rPr>
              <a:t> </a:t>
            </a:r>
            <a:r>
              <a:rPr lang="zh-CN" altLang="en-US" dirty="0">
                <a:solidFill>
                  <a:schemeClr val="bg1"/>
                </a:solidFill>
                <a:latin typeface="微软雅黑" panose="020B0503020204020204" charset="-122"/>
                <a:ea typeface="微软雅黑" panose="020B0503020204020204" charset="-122"/>
              </a:rPr>
              <a:t>教授</a:t>
            </a:r>
          </a:p>
          <a:p>
            <a:pPr algn="ctr"/>
            <a:r>
              <a:rPr lang="en-US" altLang="zh-CN" dirty="0">
                <a:solidFill>
                  <a:schemeClr val="bg1"/>
                </a:solidFill>
                <a:latin typeface="微软雅黑" panose="020B0503020204020204" charset="-122"/>
                <a:ea typeface="微软雅黑" panose="020B0503020204020204" charset="-122"/>
              </a:rPr>
              <a:t>2024</a:t>
            </a:r>
            <a:r>
              <a:rPr lang="zh-CN" altLang="en-US" dirty="0">
                <a:solidFill>
                  <a:schemeClr val="bg1"/>
                </a:solidFill>
                <a:latin typeface="微软雅黑" panose="020B0503020204020204" charset="-122"/>
                <a:ea typeface="微软雅黑" panose="020B0503020204020204" charset="-122"/>
              </a:rPr>
              <a:t>年</a:t>
            </a:r>
            <a:r>
              <a:rPr lang="en-US" altLang="zh-CN" dirty="0">
                <a:solidFill>
                  <a:schemeClr val="bg1"/>
                </a:solidFill>
                <a:latin typeface="微软雅黑" panose="020B0503020204020204" charset="-122"/>
                <a:ea typeface="微软雅黑" panose="020B0503020204020204" charset="-122"/>
              </a:rPr>
              <a:t>7</a:t>
            </a:r>
            <a:r>
              <a:rPr lang="zh-CN" altLang="en-US" dirty="0">
                <a:solidFill>
                  <a:schemeClr val="bg1"/>
                </a:solidFill>
                <a:latin typeface="微软雅黑" panose="020B0503020204020204" charset="-122"/>
                <a:ea typeface="微软雅黑" panose="020B0503020204020204" charset="-122"/>
              </a:rPr>
              <a:t>月</a:t>
            </a:r>
            <a:r>
              <a:rPr lang="en-US" altLang="zh-CN" smtClean="0">
                <a:solidFill>
                  <a:schemeClr val="bg1"/>
                </a:solidFill>
                <a:latin typeface="微软雅黑" panose="020B0503020204020204" charset="-122"/>
                <a:ea typeface="微软雅黑" panose="020B0503020204020204" charset="-122"/>
              </a:rPr>
              <a:t>16</a:t>
            </a:r>
            <a:r>
              <a:rPr lang="zh-CN" altLang="en-US" smtClean="0">
                <a:solidFill>
                  <a:schemeClr val="bg1"/>
                </a:solidFill>
                <a:latin typeface="微软雅黑" panose="020B0503020204020204" charset="-122"/>
                <a:ea typeface="微软雅黑" panose="020B0503020204020204" charset="-122"/>
              </a:rPr>
              <a:t>日</a:t>
            </a:r>
            <a:endParaRPr lang="zh-CN" altLang="en-US"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a:t>二、基本内容</a:t>
            </a:r>
          </a:p>
        </p:txBody>
      </p:sp>
      <p:graphicFrame>
        <p:nvGraphicFramePr>
          <p:cNvPr id="5" name="表格 4"/>
          <p:cNvGraphicFramePr/>
          <p:nvPr>
            <p:custDataLst>
              <p:tags r:id="rId1"/>
            </p:custDataLst>
          </p:nvPr>
        </p:nvGraphicFramePr>
        <p:xfrm>
          <a:off x="1390015" y="1313815"/>
          <a:ext cx="7733665" cy="5022850"/>
        </p:xfrm>
        <a:graphic>
          <a:graphicData uri="http://schemas.openxmlformats.org/drawingml/2006/table">
            <a:tbl>
              <a:tblPr/>
              <a:tblGrid>
                <a:gridCol w="2419350">
                  <a:extLst>
                    <a:ext uri="{9D8B030D-6E8A-4147-A177-3AD203B41FA5}">
                      <a16:colId xmlns:a16="http://schemas.microsoft.com/office/drawing/2014/main" val="20000"/>
                    </a:ext>
                  </a:extLst>
                </a:gridCol>
                <a:gridCol w="5314315">
                  <a:extLst>
                    <a:ext uri="{9D8B030D-6E8A-4147-A177-3AD203B41FA5}">
                      <a16:colId xmlns:a16="http://schemas.microsoft.com/office/drawing/2014/main" val="20001"/>
                    </a:ext>
                  </a:extLst>
                </a:gridCol>
              </a:tblGrid>
              <a:tr h="274320">
                <a:tc>
                  <a:txBody>
                    <a:bodyPr/>
                    <a:lstStyle/>
                    <a:p>
                      <a:pPr indent="0" algn="ctr">
                        <a:buNone/>
                      </a:pPr>
                      <a:r>
                        <a:rPr lang="en-US" sz="2400" b="0">
                          <a:solidFill>
                            <a:srgbClr val="FF0000"/>
                          </a:solidFill>
                          <a:latin typeface="仿宋_GB2312" charset="0"/>
                          <a:cs typeface="仿宋_GB2312" charset="0"/>
                        </a:rPr>
                        <a:t>维度</a:t>
                      </a:r>
                      <a:endParaRPr lang="en-US" altLang="en-US" sz="2400" b="0">
                        <a:solidFill>
                          <a:srgbClr val="FF0000"/>
                        </a:solidFill>
                        <a:latin typeface="仿宋_GB2312" charset="0"/>
                        <a:ea typeface="仿宋_GB2312" charset="0"/>
                        <a:cs typeface="仿宋_GB2312"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fontAlgn="auto">
                        <a:buNone/>
                      </a:pPr>
                      <a:r>
                        <a:rPr lang="en-US" sz="2400" b="0">
                          <a:solidFill>
                            <a:srgbClr val="FF0000"/>
                          </a:solidFill>
                          <a:latin typeface="仿宋_GB2312" charset="0"/>
                          <a:cs typeface="仿宋_GB2312" charset="0"/>
                        </a:rPr>
                        <a:t>领域</a:t>
                      </a:r>
                      <a:endParaRPr lang="en-US" altLang="en-US" sz="2400" b="0">
                        <a:solidFill>
                          <a:srgbClr val="FF0000"/>
                        </a:solidFill>
                        <a:latin typeface="仿宋_GB2312" charset="0"/>
                        <a:ea typeface="仿宋_GB2312" charset="0"/>
                        <a:cs typeface="仿宋_GB2312"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5600">
                <a:tc rowSpan="4">
                  <a:txBody>
                    <a:bodyPr/>
                    <a:lstStyle/>
                    <a:p>
                      <a:pPr indent="0">
                        <a:buNone/>
                      </a:pPr>
                      <a:r>
                        <a:rPr lang="en-US" sz="1800" b="0">
                          <a:latin typeface="仿宋_GB2312" charset="0"/>
                          <a:cs typeface="仿宋_GB2312" charset="0"/>
                        </a:rPr>
                        <a:t>     专业理念与师德  </a:t>
                      </a:r>
                    </a:p>
                    <a:p>
                      <a:pPr indent="0" algn="ctr">
                        <a:buNone/>
                      </a:pPr>
                      <a:r>
                        <a:rPr lang="en-US" altLang="zh-CN">
                          <a:latin typeface="仿宋_GB2312" charset="0"/>
                        </a:rPr>
                        <a:t> </a:t>
                      </a:r>
                    </a:p>
                    <a:p>
                      <a:pPr indent="0" algn="ctr">
                        <a:buNone/>
                      </a:pPr>
                      <a:r>
                        <a:rPr lang="en-US" altLang="zh-CN">
                          <a:latin typeface="仿宋_GB2312" charset="0"/>
                        </a:rPr>
                        <a:t> </a:t>
                      </a:r>
                    </a:p>
                    <a:p>
                      <a:pPr indent="0" algn="ctr">
                        <a:buNone/>
                      </a:pPr>
                      <a:r>
                        <a:rPr lang="en-US" altLang="zh-CN">
                          <a:latin typeface="仿宋_GB2312" charset="0"/>
                        </a:rPr>
                        <a:t> </a:t>
                      </a:r>
                      <a:endParaRPr lang="en-US" sz="1800" b="0">
                        <a:latin typeface="仿宋_GB2312" charset="0"/>
                        <a:cs typeface="仿宋_GB2312"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fontAlgn="auto">
                        <a:buNone/>
                      </a:pPr>
                      <a:r>
                        <a:rPr lang="en-US" sz="1800" b="0">
                          <a:latin typeface="仿宋_GB2312" charset="0"/>
                          <a:cs typeface="仿宋_GB2312" charset="0"/>
                        </a:rPr>
                        <a:t>（一）职业理解与认识</a:t>
                      </a:r>
                      <a:endParaRPr lang="en-US" altLang="en-US" sz="1800" b="0">
                        <a:latin typeface="仿宋_GB2312" charset="0"/>
                        <a:ea typeface="仿宋_GB2312" charset="0"/>
                        <a:cs typeface="仿宋_GB2312"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2715">
                <a:tc vMerge="1">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fontAlgn="auto">
                        <a:buNone/>
                      </a:pPr>
                      <a:r>
                        <a:rPr lang="en-US" sz="1800" b="0">
                          <a:latin typeface="仿宋_GB2312" charset="0"/>
                          <a:cs typeface="仿宋_GB2312" charset="0"/>
                        </a:rPr>
                        <a:t>（二）对学生的态度与行为</a:t>
                      </a:r>
                      <a:endParaRPr lang="en-US" altLang="en-US" sz="1800" b="0">
                        <a:latin typeface="仿宋_GB2312" charset="0"/>
                        <a:ea typeface="仿宋_GB2312" charset="0"/>
                        <a:cs typeface="仿宋_GB2312"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5765">
                <a:tc vMerge="1">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fontAlgn="auto">
                        <a:buNone/>
                      </a:pPr>
                      <a:r>
                        <a:rPr lang="en-US" sz="1800" b="0">
                          <a:latin typeface="仿宋_GB2312" charset="0"/>
                          <a:cs typeface="仿宋_GB2312" charset="0"/>
                        </a:rPr>
                        <a:t>（三）教育教学的态度与行为</a:t>
                      </a:r>
                      <a:endParaRPr lang="en-US" altLang="en-US" sz="1800" b="0">
                        <a:latin typeface="仿宋_GB2312" charset="0"/>
                        <a:ea typeface="仿宋_GB2312" charset="0"/>
                        <a:cs typeface="仿宋_GB2312"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670">
                <a:tc vMerge="1">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fontAlgn="auto">
                        <a:buNone/>
                      </a:pPr>
                      <a:r>
                        <a:rPr lang="en-US" sz="1800" b="0">
                          <a:latin typeface="仿宋_GB2312" charset="0"/>
                          <a:cs typeface="仿宋_GB2312" charset="0"/>
                        </a:rPr>
                        <a:t>（四）个人修养与行为</a:t>
                      </a:r>
                      <a:endParaRPr lang="en-US" altLang="en-US" sz="1800" b="0">
                        <a:latin typeface="仿宋_GB2312" charset="0"/>
                        <a:ea typeface="仿宋_GB2312" charset="0"/>
                        <a:cs typeface="仿宋_GB2312"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9090">
                <a:tc rowSpan="4">
                  <a:txBody>
                    <a:bodyPr/>
                    <a:lstStyle/>
                    <a:p>
                      <a:pPr indent="0" algn="ctr">
                        <a:buNone/>
                      </a:pPr>
                      <a:r>
                        <a:rPr lang="en-US" sz="1800" b="0">
                          <a:latin typeface="仿宋_GB2312" charset="0"/>
                          <a:cs typeface="仿宋_GB2312" charset="0"/>
                        </a:rPr>
                        <a:t>专业知识</a:t>
                      </a:r>
                    </a:p>
                    <a:p>
                      <a:pPr indent="0" algn="ctr">
                        <a:buNone/>
                      </a:pPr>
                      <a:r>
                        <a:rPr lang="en-US" altLang="zh-CN">
                          <a:latin typeface="仿宋_GB2312" charset="0"/>
                        </a:rPr>
                        <a:t> </a:t>
                      </a:r>
                    </a:p>
                    <a:p>
                      <a:pPr indent="0" algn="ctr">
                        <a:buNone/>
                      </a:pPr>
                      <a:r>
                        <a:rPr lang="en-US" altLang="zh-CN">
                          <a:latin typeface="仿宋_GB2312" charset="0"/>
                        </a:rPr>
                        <a:t> </a:t>
                      </a:r>
                    </a:p>
                    <a:p>
                      <a:pPr indent="0" algn="ctr">
                        <a:buNone/>
                      </a:pPr>
                      <a:r>
                        <a:rPr lang="en-US" altLang="zh-CN">
                          <a:latin typeface="仿宋_GB2312" charset="0"/>
                        </a:rPr>
                        <a:t> </a:t>
                      </a:r>
                      <a:endParaRPr lang="en-US" sz="1800" b="0">
                        <a:latin typeface="仿宋_GB2312" charset="0"/>
                        <a:cs typeface="仿宋_GB2312"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fontAlgn="auto">
                        <a:buNone/>
                      </a:pPr>
                      <a:r>
                        <a:rPr lang="en-US" sz="1800" b="0">
                          <a:latin typeface="仿宋_GB2312" charset="0"/>
                          <a:cs typeface="仿宋_GB2312" charset="0"/>
                        </a:rPr>
                        <a:t>（五）教育知识</a:t>
                      </a:r>
                      <a:endParaRPr lang="en-US" altLang="en-US" sz="1800" b="0">
                        <a:latin typeface="仿宋_GB2312" charset="0"/>
                        <a:ea typeface="仿宋_GB2312" charset="0"/>
                        <a:cs typeface="仿宋_GB2312"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4805">
                <a:tc vMerge="1">
                  <a:txBody>
                    <a:bodyPr/>
                    <a:lstStyle/>
                    <a:p>
                      <a:endParaRPr lang="zh-CN"/>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fontAlgn="auto">
                        <a:buNone/>
                      </a:pPr>
                      <a:r>
                        <a:rPr lang="en-US" sz="1800" b="0">
                          <a:latin typeface="仿宋_GB2312" charset="0"/>
                          <a:cs typeface="仿宋_GB2312" charset="0"/>
                        </a:rPr>
                        <a:t>（六）学科知识</a:t>
                      </a:r>
                      <a:endParaRPr lang="en-US" altLang="en-US" sz="1800" b="0">
                        <a:latin typeface="仿宋_GB2312" charset="0"/>
                        <a:ea typeface="仿宋_GB2312" charset="0"/>
                        <a:cs typeface="仿宋_GB2312"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56235">
                <a:tc vMerge="1">
                  <a:txBody>
                    <a:bodyPr/>
                    <a:lstStyle/>
                    <a:p>
                      <a:endParaRPr lang="zh-CN"/>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fontAlgn="auto">
                        <a:buNone/>
                      </a:pPr>
                      <a:r>
                        <a:rPr lang="en-US" sz="1800" b="0">
                          <a:latin typeface="仿宋_GB2312" charset="0"/>
                          <a:cs typeface="仿宋_GB2312" charset="0"/>
                        </a:rPr>
                        <a:t>（七）学科教学知识</a:t>
                      </a:r>
                      <a:endParaRPr lang="en-US" altLang="en-US" sz="1800" b="0">
                        <a:latin typeface="仿宋_GB2312" charset="0"/>
                        <a:ea typeface="仿宋_GB2312" charset="0"/>
                        <a:cs typeface="仿宋_GB2312"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3375">
                <a:tc vMerge="1">
                  <a:txBody>
                    <a:bodyPr/>
                    <a:lstStyle/>
                    <a:p>
                      <a:endParaRPr lang="zh-CN"/>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fontAlgn="auto">
                        <a:buNone/>
                      </a:pPr>
                      <a:r>
                        <a:rPr lang="en-US" sz="1800" b="0">
                          <a:latin typeface="仿宋_GB2312" charset="0"/>
                          <a:cs typeface="仿宋_GB2312" charset="0"/>
                        </a:rPr>
                        <a:t>（八）通识性知识</a:t>
                      </a:r>
                      <a:endParaRPr lang="en-US" altLang="en-US" sz="1800" b="0">
                        <a:latin typeface="仿宋_GB2312" charset="0"/>
                        <a:ea typeface="仿宋_GB2312" charset="0"/>
                        <a:cs typeface="仿宋_GB2312"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50520">
                <a:tc rowSpan="6">
                  <a:txBody>
                    <a:bodyPr/>
                    <a:lstStyle/>
                    <a:p>
                      <a:pPr indent="0" algn="ctr">
                        <a:buNone/>
                      </a:pPr>
                      <a:r>
                        <a:rPr lang="en-US" sz="1800" b="0">
                          <a:latin typeface="仿宋_GB2312" charset="0"/>
                          <a:cs typeface="仿宋_GB2312" charset="0"/>
                        </a:rPr>
                        <a:t>专业能力</a:t>
                      </a:r>
                    </a:p>
                    <a:p>
                      <a:pPr indent="0" algn="ctr">
                        <a:buNone/>
                      </a:pPr>
                      <a:r>
                        <a:rPr lang="en-US" altLang="zh-CN">
                          <a:latin typeface="仿宋_GB2312" charset="0"/>
                        </a:rPr>
                        <a:t> </a:t>
                      </a:r>
                    </a:p>
                    <a:p>
                      <a:pPr indent="0" algn="ctr">
                        <a:buNone/>
                      </a:pPr>
                      <a:r>
                        <a:rPr lang="en-US" altLang="zh-CN">
                          <a:latin typeface="仿宋_GB2312" charset="0"/>
                        </a:rPr>
                        <a:t> </a:t>
                      </a:r>
                    </a:p>
                    <a:p>
                      <a:pPr indent="0" algn="ctr">
                        <a:buNone/>
                      </a:pPr>
                      <a:r>
                        <a:rPr lang="en-US" altLang="zh-CN">
                          <a:latin typeface="仿宋_GB2312" charset="0"/>
                        </a:rPr>
                        <a:t> </a:t>
                      </a:r>
                    </a:p>
                    <a:p>
                      <a:pPr indent="0" algn="ctr">
                        <a:buNone/>
                      </a:pPr>
                      <a:r>
                        <a:rPr lang="en-US" altLang="zh-CN">
                          <a:latin typeface="仿宋_GB2312" charset="0"/>
                        </a:rPr>
                        <a:t> </a:t>
                      </a:r>
                    </a:p>
                    <a:p>
                      <a:pPr indent="0" algn="ctr">
                        <a:buNone/>
                      </a:pPr>
                      <a:r>
                        <a:rPr lang="en-US" altLang="zh-CN">
                          <a:latin typeface="仿宋_GB2312" charset="0"/>
                        </a:rPr>
                        <a:t> </a:t>
                      </a:r>
                      <a:endParaRPr lang="en-US" sz="1800" b="0">
                        <a:latin typeface="仿宋_GB2312" charset="0"/>
                        <a:cs typeface="仿宋_GB2312"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fontAlgn="auto">
                        <a:buNone/>
                      </a:pPr>
                      <a:r>
                        <a:rPr lang="en-US" sz="1800" b="0">
                          <a:latin typeface="仿宋_GB2312" charset="0"/>
                          <a:cs typeface="仿宋_GB2312" charset="0"/>
                        </a:rPr>
                        <a:t>（九）教学设计</a:t>
                      </a:r>
                      <a:endParaRPr lang="en-US" altLang="en-US" sz="1800" b="0">
                        <a:latin typeface="仿宋_GB2312" charset="0"/>
                        <a:ea typeface="仿宋_GB2312" charset="0"/>
                        <a:cs typeface="仿宋_GB2312"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28295">
                <a:tc vMerge="1">
                  <a:txBody>
                    <a:bodyPr/>
                    <a:lstStyle/>
                    <a:p>
                      <a:endParaRPr lang="zh-CN"/>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fontAlgn="auto">
                        <a:buNone/>
                      </a:pPr>
                      <a:r>
                        <a:rPr lang="en-US" sz="1800" b="0">
                          <a:latin typeface="仿宋_GB2312" charset="0"/>
                          <a:cs typeface="仿宋_GB2312" charset="0"/>
                        </a:rPr>
                        <a:t>（十）教学实施</a:t>
                      </a:r>
                      <a:endParaRPr lang="en-US" altLang="en-US" sz="1800" b="0">
                        <a:latin typeface="仿宋_GB2312" charset="0"/>
                        <a:ea typeface="仿宋_GB2312" charset="0"/>
                        <a:cs typeface="仿宋_GB2312"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09245">
                <a:tc vMerge="1">
                  <a:txBody>
                    <a:bodyPr/>
                    <a:lstStyle/>
                    <a:p>
                      <a:endParaRPr lang="zh-CN"/>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fontAlgn="auto">
                        <a:buNone/>
                      </a:pPr>
                      <a:r>
                        <a:rPr lang="en-US" sz="1800" b="0">
                          <a:latin typeface="仿宋_GB2312" charset="0"/>
                          <a:cs typeface="仿宋_GB2312" charset="0"/>
                        </a:rPr>
                        <a:t>（十一）班级管理与教育活动</a:t>
                      </a:r>
                      <a:endParaRPr lang="en-US" altLang="en-US" sz="1800" b="0">
                        <a:latin typeface="仿宋_GB2312" charset="0"/>
                        <a:ea typeface="仿宋_GB2312" charset="0"/>
                        <a:cs typeface="仿宋_GB2312"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21310">
                <a:tc vMerge="1">
                  <a:txBody>
                    <a:bodyPr/>
                    <a:lstStyle/>
                    <a:p>
                      <a:endParaRPr lang="zh-CN"/>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fontAlgn="auto">
                        <a:buNone/>
                      </a:pPr>
                      <a:r>
                        <a:rPr lang="en-US" sz="1800" b="0">
                          <a:latin typeface="仿宋_GB2312" charset="0"/>
                          <a:cs typeface="仿宋_GB2312" charset="0"/>
                        </a:rPr>
                        <a:t>（十二）教育教学评价</a:t>
                      </a:r>
                      <a:endParaRPr lang="en-US" altLang="en-US" sz="1800" b="0">
                        <a:latin typeface="仿宋_GB2312" charset="0"/>
                        <a:ea typeface="仿宋_GB2312" charset="0"/>
                        <a:cs typeface="仿宋_GB2312"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83540">
                <a:tc vMerge="1">
                  <a:txBody>
                    <a:bodyPr/>
                    <a:lstStyle/>
                    <a:p>
                      <a:endParaRPr lang="zh-CN"/>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fontAlgn="auto">
                        <a:buNone/>
                      </a:pPr>
                      <a:r>
                        <a:rPr lang="en-US" sz="1800" b="0">
                          <a:latin typeface="仿宋_GB2312" charset="0"/>
                          <a:cs typeface="仿宋_GB2312" charset="0"/>
                        </a:rPr>
                        <a:t>（十三）沟通与合作</a:t>
                      </a:r>
                      <a:endParaRPr lang="en-US" altLang="en-US" sz="1800" b="0">
                        <a:latin typeface="仿宋_GB2312" charset="0"/>
                        <a:ea typeface="仿宋_GB2312" charset="0"/>
                        <a:cs typeface="仿宋_GB2312"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133350">
                <a:tc vMerge="1">
                  <a:txBody>
                    <a:bodyPr/>
                    <a:lstStyle/>
                    <a:p>
                      <a:endParaRPr lang="zh-CN"/>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fontAlgn="auto">
                        <a:buNone/>
                      </a:pPr>
                      <a:r>
                        <a:rPr lang="en-US" sz="1800" b="0">
                          <a:latin typeface="仿宋_GB2312" charset="0"/>
                          <a:cs typeface="仿宋_GB2312" charset="0"/>
                        </a:rPr>
                        <a:t>（十四）反思与发展</a:t>
                      </a:r>
                      <a:endParaRPr lang="en-US" altLang="en-US" sz="1800" b="0">
                        <a:latin typeface="仿宋_GB2312" charset="0"/>
                        <a:ea typeface="仿宋_GB2312" charset="0"/>
                        <a:cs typeface="仿宋_GB2312"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a:solidFill>
                  <a:srgbClr val="FF0000"/>
                </a:solidFill>
              </a:rPr>
              <a:t>2018</a:t>
            </a:r>
            <a:r>
              <a:rPr lang="zh-CN" altLang="en-US" b="1">
                <a:solidFill>
                  <a:srgbClr val="FF0000"/>
                </a:solidFill>
              </a:rPr>
              <a:t>年</a:t>
            </a:r>
            <a:r>
              <a:rPr lang="en-US" altLang="zh-CN"/>
              <a:t>  </a:t>
            </a:r>
            <a:r>
              <a:rPr lang="zh-CN" altLang="en-US"/>
              <a:t>中共中央国务院</a:t>
            </a:r>
          </a:p>
        </p:txBody>
      </p:sp>
      <p:pic>
        <p:nvPicPr>
          <p:cNvPr id="4" name="内容占位符 3"/>
          <p:cNvPicPr>
            <a:picLocks noGrp="1" noChangeAspect="1"/>
          </p:cNvPicPr>
          <p:nvPr>
            <p:ph idx="1"/>
          </p:nvPr>
        </p:nvPicPr>
        <p:blipFill>
          <a:blip r:embed="rId2"/>
          <a:stretch>
            <a:fillRect/>
          </a:stretch>
        </p:blipFill>
        <p:spPr>
          <a:xfrm>
            <a:off x="1649730" y="1520190"/>
            <a:ext cx="8006715" cy="533781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16255" y="1075055"/>
            <a:ext cx="10567035" cy="1845310"/>
          </a:xfrm>
          <a:prstGeom prst="rect">
            <a:avLst/>
          </a:prstGeom>
          <a:noFill/>
        </p:spPr>
        <p:txBody>
          <a:bodyPr wrap="square" rtlCol="0" anchor="t">
            <a:spAutoFit/>
          </a:bodyPr>
          <a:lstStyle/>
          <a:p>
            <a:pPr>
              <a:lnSpc>
                <a:spcPct val="150000"/>
              </a:lnSpc>
            </a:pPr>
            <a:r>
              <a:rPr lang="zh-CN" altLang="en-US" sz="2800" b="1" dirty="0">
                <a:solidFill>
                  <a:srgbClr val="FF0000"/>
                </a:solidFill>
                <a:latin typeface="等线" panose="02010600030101010101" charset="-122"/>
                <a:ea typeface="等线" panose="02010600030101010101" charset="-122"/>
                <a:sym typeface="+mn-ea"/>
              </a:rPr>
              <a:t>高素质教师是十八大以来党和国家对教师队伍建设的指向。</a:t>
            </a:r>
            <a:endParaRPr lang="en-US" altLang="zh-CN" sz="2800" b="1" dirty="0">
              <a:solidFill>
                <a:prstClr val="black"/>
              </a:solidFill>
              <a:latin typeface="等线" panose="02010600030101010101" charset="-122"/>
              <a:ea typeface="等线" panose="02010600030101010101" charset="-122"/>
            </a:endParaRPr>
          </a:p>
          <a:p>
            <a:pPr>
              <a:lnSpc>
                <a:spcPct val="150000"/>
              </a:lnSpc>
            </a:pPr>
            <a:r>
              <a:rPr lang="en-US" altLang="zh-CN" sz="2400" dirty="0">
                <a:solidFill>
                  <a:prstClr val="black"/>
                </a:solidFill>
                <a:latin typeface="等线" panose="02010600030101010101" charset="-122"/>
                <a:ea typeface="等线" panose="02010600030101010101" charset="-122"/>
                <a:sym typeface="+mn-ea"/>
              </a:rPr>
              <a:t>     《</a:t>
            </a:r>
            <a:r>
              <a:rPr lang="zh-CN" altLang="en-US" sz="2400" dirty="0">
                <a:solidFill>
                  <a:prstClr val="black"/>
                </a:solidFill>
                <a:latin typeface="等线" panose="02010600030101010101" charset="-122"/>
                <a:ea typeface="等线" panose="02010600030101010101" charset="-122"/>
                <a:sym typeface="+mn-ea"/>
              </a:rPr>
              <a:t>中学教育专业师范生</a:t>
            </a:r>
            <a:r>
              <a:rPr lang="zh-CN" altLang="en-US" sz="2400" b="1" dirty="0">
                <a:solidFill>
                  <a:srgbClr val="FF0000"/>
                </a:solidFill>
                <a:latin typeface="等线" panose="02010600030101010101" charset="-122"/>
                <a:ea typeface="等线" panose="02010600030101010101" charset="-122"/>
                <a:sym typeface="+mn-ea"/>
              </a:rPr>
              <a:t>教师职业能力标准</a:t>
            </a:r>
            <a:r>
              <a:rPr lang="zh-CN" altLang="en-US" sz="2400" dirty="0">
                <a:solidFill>
                  <a:prstClr val="black"/>
                </a:solidFill>
                <a:latin typeface="等线" panose="02010600030101010101" charset="-122"/>
                <a:ea typeface="等线" panose="02010600030101010101" charset="-122"/>
                <a:sym typeface="+mn-ea"/>
              </a:rPr>
              <a:t>（试行）</a:t>
            </a:r>
            <a:r>
              <a:rPr lang="en-US" altLang="zh-CN" sz="2400" dirty="0">
                <a:solidFill>
                  <a:prstClr val="black"/>
                </a:solidFill>
                <a:latin typeface="等线" panose="02010600030101010101" charset="-122"/>
                <a:ea typeface="等线" panose="02010600030101010101" charset="-122"/>
                <a:sym typeface="+mn-ea"/>
              </a:rPr>
              <a:t>》</a:t>
            </a:r>
            <a:r>
              <a:rPr lang="zh-CN" altLang="en-US" sz="2400" dirty="0">
                <a:solidFill>
                  <a:prstClr val="black"/>
                </a:solidFill>
                <a:latin typeface="等线" panose="02010600030101010101" charset="-122"/>
                <a:ea typeface="等线" panose="02010600030101010101" charset="-122"/>
                <a:sym typeface="+mn-ea"/>
              </a:rPr>
              <a:t>明确规定了师范生应具备的专业素质能力。</a:t>
            </a:r>
          </a:p>
        </p:txBody>
      </p:sp>
      <p:sp>
        <p:nvSpPr>
          <p:cNvPr id="5" name="文本框 4"/>
          <p:cNvSpPr txBox="1"/>
          <p:nvPr/>
        </p:nvSpPr>
        <p:spPr>
          <a:xfrm>
            <a:off x="1300480" y="430530"/>
            <a:ext cx="4994275" cy="583565"/>
          </a:xfrm>
          <a:prstGeom prst="rect">
            <a:avLst/>
          </a:prstGeom>
          <a:noFill/>
        </p:spPr>
        <p:txBody>
          <a:bodyPr wrap="square" rtlCol="0">
            <a:spAutoFit/>
          </a:bodyPr>
          <a:lstStyle/>
          <a:p>
            <a:r>
              <a:rPr lang="zh-CN" altLang="en-US" sz="3200" b="1"/>
              <a:t>背景</a:t>
            </a:r>
          </a:p>
        </p:txBody>
      </p:sp>
      <p:pic>
        <p:nvPicPr>
          <p:cNvPr id="6" name="图片 5"/>
          <p:cNvPicPr>
            <a:picLocks noChangeAspect="1"/>
          </p:cNvPicPr>
          <p:nvPr/>
        </p:nvPicPr>
        <p:blipFill>
          <a:blip r:embed="rId2"/>
          <a:srcRect t="13246" b="11821"/>
          <a:stretch>
            <a:fillRect/>
          </a:stretch>
        </p:blipFill>
        <p:spPr>
          <a:xfrm>
            <a:off x="4175760" y="2920365"/>
            <a:ext cx="6817360" cy="340550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p:nvPr>
            <p:custDataLst>
              <p:tags r:id="rId1"/>
            </p:custDataLst>
          </p:nvPr>
        </p:nvGraphicFramePr>
        <p:xfrm>
          <a:off x="543560" y="312420"/>
          <a:ext cx="11051540" cy="5838825"/>
        </p:xfrm>
        <a:graphic>
          <a:graphicData uri="http://schemas.openxmlformats.org/drawingml/2006/table">
            <a:tbl>
              <a:tblPr firstRow="1" bandRow="1">
                <a:tableStyleId>{5C22544A-7EE6-4342-B048-85BDC9FD1C3A}</a:tableStyleId>
              </a:tblPr>
              <a:tblGrid>
                <a:gridCol w="2762885">
                  <a:extLst>
                    <a:ext uri="{9D8B030D-6E8A-4147-A177-3AD203B41FA5}">
                      <a16:colId xmlns:a16="http://schemas.microsoft.com/office/drawing/2014/main" val="20000"/>
                    </a:ext>
                  </a:extLst>
                </a:gridCol>
                <a:gridCol w="2762885">
                  <a:extLst>
                    <a:ext uri="{9D8B030D-6E8A-4147-A177-3AD203B41FA5}">
                      <a16:colId xmlns:a16="http://schemas.microsoft.com/office/drawing/2014/main" val="20001"/>
                    </a:ext>
                  </a:extLst>
                </a:gridCol>
                <a:gridCol w="2762885">
                  <a:extLst>
                    <a:ext uri="{9D8B030D-6E8A-4147-A177-3AD203B41FA5}">
                      <a16:colId xmlns:a16="http://schemas.microsoft.com/office/drawing/2014/main" val="20002"/>
                    </a:ext>
                  </a:extLst>
                </a:gridCol>
                <a:gridCol w="2762885">
                  <a:extLst>
                    <a:ext uri="{9D8B030D-6E8A-4147-A177-3AD203B41FA5}">
                      <a16:colId xmlns:a16="http://schemas.microsoft.com/office/drawing/2014/main" val="20003"/>
                    </a:ext>
                  </a:extLst>
                </a:gridCol>
              </a:tblGrid>
              <a:tr h="500380">
                <a:tc>
                  <a:txBody>
                    <a:bodyPr/>
                    <a:lstStyle/>
                    <a:p>
                      <a:pPr>
                        <a:buNone/>
                      </a:pPr>
                      <a:r>
                        <a:rPr lang="zh-CN" altLang="en-US" sz="1800">
                          <a:solidFill>
                            <a:schemeClr val="bg1"/>
                          </a:solidFill>
                          <a:sym typeface="+mn-ea"/>
                        </a:rPr>
                        <a:t>一、师德践行能力</a:t>
                      </a:r>
                    </a:p>
                  </a:txBody>
                  <a:tcPr/>
                </a:tc>
                <a:tc>
                  <a:txBody>
                    <a:bodyPr/>
                    <a:lstStyle/>
                    <a:p>
                      <a:pPr>
                        <a:buNone/>
                      </a:pPr>
                      <a:r>
                        <a:rPr lang="zh-CN" altLang="en-US">
                          <a:solidFill>
                            <a:schemeClr val="bg1"/>
                          </a:solidFill>
                        </a:rPr>
                        <a:t>二、教学实践能力</a:t>
                      </a:r>
                    </a:p>
                  </a:txBody>
                  <a:tcPr/>
                </a:tc>
                <a:tc>
                  <a:txBody>
                    <a:bodyPr/>
                    <a:lstStyle/>
                    <a:p>
                      <a:pPr>
                        <a:buNone/>
                      </a:pPr>
                      <a:r>
                        <a:rPr lang="zh-CN" altLang="en-US">
                          <a:solidFill>
                            <a:schemeClr val="bg1"/>
                          </a:solidFill>
                        </a:rPr>
                        <a:t>三、综合育人能力</a:t>
                      </a:r>
                    </a:p>
                  </a:txBody>
                  <a:tcPr/>
                </a:tc>
                <a:tc>
                  <a:txBody>
                    <a:bodyPr/>
                    <a:lstStyle/>
                    <a:p>
                      <a:pPr>
                        <a:buNone/>
                      </a:pPr>
                      <a:r>
                        <a:rPr lang="zh-CN" altLang="en-US">
                          <a:solidFill>
                            <a:schemeClr val="bg1"/>
                          </a:solidFill>
                        </a:rPr>
                        <a:t>四、自主发展能力</a:t>
                      </a:r>
                    </a:p>
                  </a:txBody>
                  <a:tcPr/>
                </a:tc>
                <a:extLst>
                  <a:ext uri="{0D108BD9-81ED-4DB2-BD59-A6C34878D82A}">
                    <a16:rowId xmlns:a16="http://schemas.microsoft.com/office/drawing/2014/main" val="10000"/>
                  </a:ext>
                </a:extLst>
              </a:tr>
              <a:tr h="501015">
                <a:tc>
                  <a:txBody>
                    <a:bodyPr/>
                    <a:lstStyle/>
                    <a:p>
                      <a:pPr>
                        <a:buNone/>
                      </a:pPr>
                      <a:r>
                        <a:rPr lang="zh-CN" altLang="en-US" sz="1800" b="1">
                          <a:solidFill>
                            <a:srgbClr val="FF0000"/>
                          </a:solidFill>
                          <a:sym typeface="+mn-ea"/>
                        </a:rPr>
                        <a:t>1.1遵守师德规范</a:t>
                      </a:r>
                    </a:p>
                  </a:txBody>
                  <a:tcPr/>
                </a:tc>
                <a:tc>
                  <a:txBody>
                    <a:bodyPr/>
                    <a:lstStyle/>
                    <a:p>
                      <a:pPr>
                        <a:buNone/>
                      </a:pPr>
                      <a:r>
                        <a:rPr lang="zh-CN" altLang="en-US" b="1">
                          <a:solidFill>
                            <a:srgbClr val="FF0000"/>
                          </a:solidFill>
                        </a:rPr>
                        <a:t>2.1掌握专业知识</a:t>
                      </a:r>
                    </a:p>
                  </a:txBody>
                  <a:tcPr/>
                </a:tc>
                <a:tc>
                  <a:txBody>
                    <a:bodyPr/>
                    <a:lstStyle/>
                    <a:p>
                      <a:pPr>
                        <a:buNone/>
                      </a:pPr>
                      <a:r>
                        <a:rPr lang="zh-CN" altLang="en-US" b="1">
                          <a:solidFill>
                            <a:srgbClr val="FF0000"/>
                          </a:solidFill>
                        </a:rPr>
                        <a:t>3.1 开展班级指导</a:t>
                      </a:r>
                    </a:p>
                  </a:txBody>
                  <a:tcPr/>
                </a:tc>
                <a:tc>
                  <a:txBody>
                    <a:bodyPr/>
                    <a:lstStyle/>
                    <a:p>
                      <a:pPr>
                        <a:buNone/>
                      </a:pPr>
                      <a:r>
                        <a:rPr lang="zh-CN" altLang="en-US" b="1">
                          <a:solidFill>
                            <a:srgbClr val="FF0000"/>
                          </a:solidFill>
                        </a:rPr>
                        <a:t>4.1 注重专业成长</a:t>
                      </a:r>
                    </a:p>
                  </a:txBody>
                  <a:tcPr/>
                </a:tc>
                <a:extLst>
                  <a:ext uri="{0D108BD9-81ED-4DB2-BD59-A6C34878D82A}">
                    <a16:rowId xmlns:a16="http://schemas.microsoft.com/office/drawing/2014/main" val="10001"/>
                  </a:ext>
                </a:extLst>
              </a:tr>
              <a:tr h="1291590">
                <a:tc>
                  <a:txBody>
                    <a:bodyPr/>
                    <a:lstStyle/>
                    <a:p>
                      <a:pPr>
                        <a:buNone/>
                      </a:pPr>
                      <a:r>
                        <a:rPr lang="zh-CN" altLang="en-US"/>
                        <a:t>【理想信念】</a:t>
                      </a:r>
                    </a:p>
                    <a:p>
                      <a:pPr>
                        <a:buNone/>
                      </a:pPr>
                      <a:r>
                        <a:rPr lang="zh-CN" altLang="en-US"/>
                        <a:t>【立德树人】</a:t>
                      </a:r>
                    </a:p>
                    <a:p>
                      <a:pPr>
                        <a:buNone/>
                      </a:pPr>
                      <a:r>
                        <a:rPr lang="zh-CN" altLang="en-US"/>
                        <a:t>【立德树人】</a:t>
                      </a:r>
                    </a:p>
                  </a:txBody>
                  <a:tcPr/>
                </a:tc>
                <a:tc>
                  <a:txBody>
                    <a:bodyPr/>
                    <a:lstStyle/>
                    <a:p>
                      <a:pPr>
                        <a:buNone/>
                      </a:pPr>
                      <a:r>
                        <a:rPr lang="zh-CN" altLang="en-US"/>
                        <a:t>【教育基础】</a:t>
                      </a:r>
                    </a:p>
                    <a:p>
                      <a:pPr>
                        <a:buNone/>
                      </a:pPr>
                      <a:r>
                        <a:rPr lang="zh-CN" altLang="en-US"/>
                        <a:t>【学科素养】</a:t>
                      </a:r>
                    </a:p>
                    <a:p>
                      <a:pPr>
                        <a:buNone/>
                      </a:pPr>
                      <a:r>
                        <a:rPr lang="zh-CN" altLang="en-US"/>
                        <a:t>【信息素养】</a:t>
                      </a:r>
                    </a:p>
                    <a:p>
                      <a:pPr>
                        <a:buNone/>
                      </a:pPr>
                      <a:r>
                        <a:rPr lang="zh-CN" altLang="en-US"/>
                        <a:t>【知识整合】</a:t>
                      </a:r>
                    </a:p>
                  </a:txBody>
                  <a:tcPr/>
                </a:tc>
                <a:tc>
                  <a:txBody>
                    <a:bodyPr/>
                    <a:lstStyle/>
                    <a:p>
                      <a:pPr>
                        <a:buNone/>
                      </a:pPr>
                      <a:r>
                        <a:rPr lang="zh-CN" altLang="en-US"/>
                        <a:t>【育德意识】</a:t>
                      </a:r>
                    </a:p>
                    <a:p>
                      <a:pPr>
                        <a:buNone/>
                      </a:pPr>
                      <a:r>
                        <a:rPr lang="zh-CN" altLang="en-US"/>
                        <a:t>【班级管理】</a:t>
                      </a:r>
                    </a:p>
                  </a:txBody>
                  <a:tcPr/>
                </a:tc>
                <a:tc>
                  <a:txBody>
                    <a:bodyPr/>
                    <a:lstStyle/>
                    <a:p>
                      <a:pPr>
                        <a:buNone/>
                      </a:pPr>
                      <a:r>
                        <a:rPr lang="zh-CN" altLang="en-US"/>
                        <a:t>【发展规划】</a:t>
                      </a:r>
                    </a:p>
                    <a:p>
                      <a:pPr>
                        <a:buNone/>
                      </a:pPr>
                      <a:r>
                        <a:rPr lang="zh-CN" altLang="en-US"/>
                        <a:t>【反思改进】</a:t>
                      </a:r>
                    </a:p>
                    <a:p>
                      <a:pPr>
                        <a:buNone/>
                      </a:pPr>
                      <a:r>
                        <a:rPr lang="zh-CN" altLang="en-US"/>
                        <a:t>【学会研究】</a:t>
                      </a:r>
                    </a:p>
                  </a:txBody>
                  <a:tcPr/>
                </a:tc>
                <a:extLst>
                  <a:ext uri="{0D108BD9-81ED-4DB2-BD59-A6C34878D82A}">
                    <a16:rowId xmlns:a16="http://schemas.microsoft.com/office/drawing/2014/main" val="10002"/>
                  </a:ext>
                </a:extLst>
              </a:tr>
              <a:tr h="500380">
                <a:tc>
                  <a:txBody>
                    <a:bodyPr/>
                    <a:lstStyle/>
                    <a:p>
                      <a:pPr>
                        <a:buNone/>
                      </a:pPr>
                      <a:r>
                        <a:rPr lang="zh-CN" altLang="en-US" sz="1800" b="1">
                          <a:solidFill>
                            <a:srgbClr val="FF0000"/>
                          </a:solidFill>
                          <a:sym typeface="+mn-ea"/>
                        </a:rPr>
                        <a:t>1.2涵养教育情怀</a:t>
                      </a:r>
                    </a:p>
                  </a:txBody>
                  <a:tcPr/>
                </a:tc>
                <a:tc>
                  <a:txBody>
                    <a:bodyPr/>
                    <a:lstStyle/>
                    <a:p>
                      <a:pPr>
                        <a:buNone/>
                      </a:pPr>
                      <a:r>
                        <a:rPr lang="zh-CN" altLang="en-US" b="1">
                          <a:solidFill>
                            <a:srgbClr val="FF0000"/>
                          </a:solidFill>
                        </a:rPr>
                        <a:t>2.2学会教学设计</a:t>
                      </a:r>
                    </a:p>
                  </a:txBody>
                  <a:tcPr/>
                </a:tc>
                <a:tc>
                  <a:txBody>
                    <a:bodyPr/>
                    <a:lstStyle/>
                    <a:p>
                      <a:pPr>
                        <a:buNone/>
                      </a:pPr>
                      <a:r>
                        <a:rPr lang="zh-CN" altLang="en-US" b="1">
                          <a:solidFill>
                            <a:srgbClr val="FF0000"/>
                          </a:solidFill>
                        </a:rPr>
                        <a:t>3.2 实施课程育人</a:t>
                      </a:r>
                    </a:p>
                  </a:txBody>
                  <a:tcPr/>
                </a:tc>
                <a:tc>
                  <a:txBody>
                    <a:bodyPr/>
                    <a:lstStyle/>
                    <a:p>
                      <a:pPr>
                        <a:buNone/>
                      </a:pPr>
                      <a:r>
                        <a:rPr lang="zh-CN" altLang="en-US" b="1">
                          <a:solidFill>
                            <a:srgbClr val="FF0000"/>
                          </a:solidFill>
                        </a:rPr>
                        <a:t>4.2 主动交流合作</a:t>
                      </a:r>
                    </a:p>
                  </a:txBody>
                  <a:tcPr/>
                </a:tc>
                <a:extLst>
                  <a:ext uri="{0D108BD9-81ED-4DB2-BD59-A6C34878D82A}">
                    <a16:rowId xmlns:a16="http://schemas.microsoft.com/office/drawing/2014/main" val="10003"/>
                  </a:ext>
                </a:extLst>
              </a:tr>
              <a:tr h="1268730">
                <a:tc>
                  <a:txBody>
                    <a:bodyPr/>
                    <a:lstStyle/>
                    <a:p>
                      <a:pPr>
                        <a:buNone/>
                      </a:pPr>
                      <a:r>
                        <a:rPr lang="zh-CN" altLang="en-US"/>
                        <a:t>【职业认同】</a:t>
                      </a:r>
                    </a:p>
                    <a:p>
                      <a:pPr>
                        <a:buNone/>
                      </a:pPr>
                      <a:r>
                        <a:rPr lang="zh-CN" altLang="en-US"/>
                        <a:t>【关爱学生】</a:t>
                      </a:r>
                    </a:p>
                    <a:p>
                      <a:pPr>
                        <a:buNone/>
                      </a:pPr>
                      <a:r>
                        <a:rPr lang="zh-CN" altLang="en-US"/>
                        <a:t>【用心从教】</a:t>
                      </a:r>
                    </a:p>
                    <a:p>
                      <a:pPr>
                        <a:buNone/>
                      </a:pPr>
                      <a:r>
                        <a:rPr lang="zh-CN" altLang="en-US"/>
                        <a:t>【自身修养】</a:t>
                      </a:r>
                    </a:p>
                  </a:txBody>
                  <a:tcPr/>
                </a:tc>
                <a:tc>
                  <a:txBody>
                    <a:bodyPr/>
                    <a:lstStyle/>
                    <a:p>
                      <a:pPr>
                        <a:buNone/>
                      </a:pPr>
                      <a:r>
                        <a:rPr lang="zh-CN" altLang="en-US"/>
                        <a:t>【熟悉课标】</a:t>
                      </a:r>
                    </a:p>
                    <a:p>
                      <a:pPr>
                        <a:buNone/>
                      </a:pPr>
                      <a:r>
                        <a:rPr lang="zh-CN" altLang="en-US"/>
                        <a:t>【掌握技能】</a:t>
                      </a:r>
                    </a:p>
                    <a:p>
                      <a:pPr>
                        <a:buNone/>
                      </a:pPr>
                      <a:r>
                        <a:rPr lang="zh-CN" altLang="en-US"/>
                        <a:t>【分析学情】</a:t>
                      </a:r>
                    </a:p>
                    <a:p>
                      <a:pPr>
                        <a:buNone/>
                      </a:pPr>
                      <a:r>
                        <a:rPr lang="zh-CN" altLang="en-US"/>
                        <a:t>【设计教案】</a:t>
                      </a:r>
                    </a:p>
                  </a:txBody>
                  <a:tcPr/>
                </a:tc>
                <a:tc>
                  <a:txBody>
                    <a:bodyPr/>
                    <a:lstStyle/>
                    <a:p>
                      <a:pPr>
                        <a:buNone/>
                      </a:pPr>
                      <a:r>
                        <a:rPr lang="zh-CN" altLang="en-US"/>
                        <a:t>【育人理念】</a:t>
                      </a:r>
                    </a:p>
                    <a:p>
                      <a:pPr>
                        <a:buNone/>
                      </a:pPr>
                      <a:r>
                        <a:rPr lang="zh-CN" altLang="en-US"/>
                        <a:t>【育人实践】</a:t>
                      </a:r>
                    </a:p>
                  </a:txBody>
                  <a:tcPr/>
                </a:tc>
                <a:tc>
                  <a:txBody>
                    <a:bodyPr/>
                    <a:lstStyle/>
                    <a:p>
                      <a:pPr>
                        <a:buNone/>
                      </a:pPr>
                      <a:r>
                        <a:rPr lang="zh-CN" altLang="en-US"/>
                        <a:t>【沟通技能】</a:t>
                      </a:r>
                    </a:p>
                    <a:p>
                      <a:pPr>
                        <a:buNone/>
                      </a:pPr>
                      <a:r>
                        <a:rPr lang="zh-CN" altLang="en-US"/>
                        <a:t>【共同学习】</a:t>
                      </a:r>
                    </a:p>
                  </a:txBody>
                  <a:tcPr/>
                </a:tc>
                <a:extLst>
                  <a:ext uri="{0D108BD9-81ED-4DB2-BD59-A6C34878D82A}">
                    <a16:rowId xmlns:a16="http://schemas.microsoft.com/office/drawing/2014/main" val="10004"/>
                  </a:ext>
                </a:extLst>
              </a:tr>
              <a:tr h="500380">
                <a:tc>
                  <a:txBody>
                    <a:bodyPr/>
                    <a:lstStyle/>
                    <a:p>
                      <a:pPr>
                        <a:buNone/>
                      </a:pPr>
                      <a:endParaRPr lang="zh-CN" altLang="en-US"/>
                    </a:p>
                  </a:txBody>
                  <a:tcPr/>
                </a:tc>
                <a:tc>
                  <a:txBody>
                    <a:bodyPr/>
                    <a:lstStyle/>
                    <a:p>
                      <a:pPr>
                        <a:buNone/>
                      </a:pPr>
                      <a:r>
                        <a:rPr lang="zh-CN" altLang="en-US" b="1">
                          <a:solidFill>
                            <a:srgbClr val="FF0000"/>
                          </a:solidFill>
                        </a:rPr>
                        <a:t>2.3实施课程教学</a:t>
                      </a:r>
                    </a:p>
                  </a:txBody>
                  <a:tcPr/>
                </a:tc>
                <a:tc>
                  <a:txBody>
                    <a:bodyPr/>
                    <a:lstStyle/>
                    <a:p>
                      <a:pPr>
                        <a:buNone/>
                      </a:pPr>
                      <a:r>
                        <a:rPr lang="zh-CN" altLang="en-US" b="1">
                          <a:solidFill>
                            <a:srgbClr val="FF0000"/>
                          </a:solidFill>
                        </a:rPr>
                        <a:t>3.3组织活动育人</a:t>
                      </a:r>
                    </a:p>
                  </a:txBody>
                  <a:tcPr/>
                </a:tc>
                <a:tc>
                  <a:txBody>
                    <a:bodyPr/>
                    <a:lstStyle/>
                    <a:p>
                      <a:pPr>
                        <a:buNone/>
                      </a:pPr>
                      <a:endParaRPr lang="zh-CN" altLang="en-US"/>
                    </a:p>
                  </a:txBody>
                  <a:tcPr/>
                </a:tc>
                <a:extLst>
                  <a:ext uri="{0D108BD9-81ED-4DB2-BD59-A6C34878D82A}">
                    <a16:rowId xmlns:a16="http://schemas.microsoft.com/office/drawing/2014/main" val="10005"/>
                  </a:ext>
                </a:extLst>
              </a:tr>
              <a:tr h="1276350">
                <a:tc>
                  <a:txBody>
                    <a:bodyPr/>
                    <a:lstStyle/>
                    <a:p>
                      <a:pPr>
                        <a:buNone/>
                      </a:pPr>
                      <a:endParaRPr lang="zh-CN" altLang="en-US"/>
                    </a:p>
                  </a:txBody>
                  <a:tcPr/>
                </a:tc>
                <a:tc>
                  <a:txBody>
                    <a:bodyPr/>
                    <a:lstStyle/>
                    <a:p>
                      <a:pPr>
                        <a:buNone/>
                      </a:pPr>
                      <a:r>
                        <a:rPr lang="zh-CN" altLang="en-US"/>
                        <a:t>【情境创设】</a:t>
                      </a:r>
                    </a:p>
                    <a:p>
                      <a:pPr>
                        <a:buNone/>
                      </a:pPr>
                      <a:r>
                        <a:rPr lang="zh-CN" altLang="en-US"/>
                        <a:t>【教学组织】</a:t>
                      </a:r>
                    </a:p>
                    <a:p>
                      <a:pPr>
                        <a:buNone/>
                      </a:pPr>
                      <a:r>
                        <a:rPr lang="zh-CN" altLang="en-US"/>
                        <a:t>【学习指导】</a:t>
                      </a:r>
                    </a:p>
                    <a:p>
                      <a:pPr>
                        <a:buNone/>
                      </a:pPr>
                      <a:r>
                        <a:rPr lang="zh-CN" altLang="en-US"/>
                        <a:t>【教学评价】</a:t>
                      </a:r>
                    </a:p>
                  </a:txBody>
                  <a:tcPr/>
                </a:tc>
                <a:tc>
                  <a:txBody>
                    <a:bodyPr/>
                    <a:lstStyle/>
                    <a:p>
                      <a:pPr>
                        <a:buNone/>
                      </a:pPr>
                      <a:r>
                        <a:rPr lang="zh-CN" altLang="en-US"/>
                        <a:t>【课外活动】</a:t>
                      </a:r>
                    </a:p>
                    <a:p>
                      <a:pPr>
                        <a:buNone/>
                      </a:pPr>
                      <a:r>
                        <a:rPr lang="zh-CN" altLang="en-US"/>
                        <a:t>【主题教育】</a:t>
                      </a:r>
                    </a:p>
                  </a:txBody>
                  <a:tcPr/>
                </a:tc>
                <a:tc>
                  <a:txBody>
                    <a:bodyPr/>
                    <a:lstStyle/>
                    <a:p>
                      <a:pPr>
                        <a:buNone/>
                      </a:pPr>
                      <a:endParaRPr lang="zh-CN" altLang="en-US"/>
                    </a:p>
                  </a:txBody>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a:grpSpLocks noChangeAspect="1"/>
          </p:cNvGrpSpPr>
          <p:nvPr/>
        </p:nvGrpSpPr>
        <p:grpSpPr>
          <a:xfrm>
            <a:off x="-12700" y="-7620"/>
            <a:ext cx="961899" cy="1548000"/>
            <a:chOff x="0" y="-12"/>
            <a:chExt cx="2104" cy="3386"/>
          </a:xfrm>
        </p:grpSpPr>
        <p:sp>
          <p:nvSpPr>
            <p:cNvPr id="106" name="图形 31"/>
            <p:cNvSpPr/>
            <p:nvPr>
              <p:custDataLst>
                <p:tags r:id="rId1"/>
              </p:custDataLst>
            </p:nvPr>
          </p:nvSpPr>
          <p:spPr>
            <a:xfrm>
              <a:off x="0" y="0"/>
              <a:ext cx="2105" cy="3375"/>
            </a:xfrm>
            <a:custGeom>
              <a:avLst/>
              <a:gdLst>
                <a:gd name="connsiteX0" fmla="*/ 0 w 1336459"/>
                <a:gd name="connsiteY0" fmla="*/ 0 h 2143125"/>
                <a:gd name="connsiteX1" fmla="*/ 714375 w 1336459"/>
                <a:gd name="connsiteY1" fmla="*/ 0 h 2143125"/>
                <a:gd name="connsiteX2" fmla="*/ 1047750 w 1336459"/>
                <a:gd name="connsiteY2" fmla="*/ 295275 h 2143125"/>
                <a:gd name="connsiteX3" fmla="*/ 1228725 w 1336459"/>
                <a:gd name="connsiteY3" fmla="*/ 866775 h 2143125"/>
                <a:gd name="connsiteX4" fmla="*/ 504825 w 1336459"/>
                <a:gd name="connsiteY4" fmla="*/ 1314450 h 2143125"/>
                <a:gd name="connsiteX5" fmla="*/ 0 w 1336459"/>
                <a:gd name="connsiteY5" fmla="*/ 2143125 h 2143125"/>
                <a:gd name="connsiteX6" fmla="*/ 0 w 1336459"/>
                <a:gd name="connsiteY6" fmla="*/ 0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459" h="2143125">
                  <a:moveTo>
                    <a:pt x="0" y="0"/>
                  </a:moveTo>
                  <a:lnTo>
                    <a:pt x="714375" y="0"/>
                  </a:lnTo>
                  <a:cubicBezTo>
                    <a:pt x="714375" y="0"/>
                    <a:pt x="828675" y="228600"/>
                    <a:pt x="1047750" y="295275"/>
                  </a:cubicBezTo>
                  <a:cubicBezTo>
                    <a:pt x="1266825" y="361950"/>
                    <a:pt x="1466850" y="657225"/>
                    <a:pt x="1228725" y="866775"/>
                  </a:cubicBezTo>
                  <a:cubicBezTo>
                    <a:pt x="990600" y="1076325"/>
                    <a:pt x="800100" y="1057275"/>
                    <a:pt x="504825" y="1314450"/>
                  </a:cubicBezTo>
                  <a:cubicBezTo>
                    <a:pt x="209550" y="1571625"/>
                    <a:pt x="0" y="2143125"/>
                    <a:pt x="0" y="2143125"/>
                  </a:cubicBezTo>
                  <a:lnTo>
                    <a:pt x="0" y="0"/>
                  </a:lnTo>
                  <a:close/>
                </a:path>
              </a:pathLst>
            </a:custGeom>
            <a:solidFill>
              <a:srgbClr val="0080A0"/>
            </a:solidFill>
            <a:ln w="9525" cap="flat">
              <a:noFill/>
              <a:prstDash val="solid"/>
              <a:miter/>
            </a:ln>
          </p:spPr>
          <p:txBody>
            <a:bodyPr rtlCol="0" anchor="ctr"/>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107" name="图形 32"/>
            <p:cNvSpPr/>
            <p:nvPr>
              <p:custDataLst>
                <p:tags r:id="rId2"/>
              </p:custDataLst>
            </p:nvPr>
          </p:nvSpPr>
          <p:spPr>
            <a:xfrm>
              <a:off x="0" y="-12"/>
              <a:ext cx="1110" cy="2505"/>
            </a:xfrm>
            <a:custGeom>
              <a:avLst/>
              <a:gdLst>
                <a:gd name="connsiteX0" fmla="*/ 0 w 704850"/>
                <a:gd name="connsiteY0" fmla="*/ 0 h 1590675"/>
                <a:gd name="connsiteX1" fmla="*/ 704850 w 704850"/>
                <a:gd name="connsiteY1" fmla="*/ 0 h 1590675"/>
                <a:gd name="connsiteX2" fmla="*/ 428625 w 704850"/>
                <a:gd name="connsiteY2" fmla="*/ 657225 h 1590675"/>
                <a:gd name="connsiteX3" fmla="*/ 0 w 704850"/>
                <a:gd name="connsiteY3" fmla="*/ 1590675 h 1590675"/>
                <a:gd name="connsiteX4" fmla="*/ 0 w 704850"/>
                <a:gd name="connsiteY4" fmla="*/ 0 h 1590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50" h="1590675">
                  <a:moveTo>
                    <a:pt x="0" y="0"/>
                  </a:moveTo>
                  <a:lnTo>
                    <a:pt x="704850" y="0"/>
                  </a:lnTo>
                  <a:cubicBezTo>
                    <a:pt x="704850" y="0"/>
                    <a:pt x="685800" y="485775"/>
                    <a:pt x="428625" y="657225"/>
                  </a:cubicBezTo>
                  <a:cubicBezTo>
                    <a:pt x="171450" y="828675"/>
                    <a:pt x="0" y="1590675"/>
                    <a:pt x="0" y="1590675"/>
                  </a:cubicBezTo>
                  <a:lnTo>
                    <a:pt x="0" y="0"/>
                  </a:lnTo>
                  <a:close/>
                </a:path>
              </a:pathLst>
            </a:custGeom>
            <a:solidFill>
              <a:srgbClr val="C9D896">
                <a:alpha val="85000"/>
              </a:srgbClr>
            </a:solidFill>
            <a:ln w="9525" cap="flat">
              <a:noFill/>
              <a:prstDash val="solid"/>
              <a:miter/>
            </a:ln>
          </p:spPr>
          <p:txBody>
            <a:bodyPr rtlCol="0" anchor="ctr"/>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sp>
        <p:nvSpPr>
          <p:cNvPr id="109" name="文本框 108"/>
          <p:cNvSpPr txBox="1"/>
          <p:nvPr/>
        </p:nvSpPr>
        <p:spPr>
          <a:xfrm>
            <a:off x="949959" y="212090"/>
            <a:ext cx="4734695" cy="645160"/>
          </a:xfrm>
          <a:prstGeom prst="rect">
            <a:avLst/>
          </a:prstGeom>
          <a:noFill/>
        </p:spPr>
        <p:txBody>
          <a:bodyPr wrap="square" rtlCol="0">
            <a:spAutoFit/>
          </a:bodyPr>
          <a:lstStyle>
            <a:defPPr>
              <a:defRPr lang="zh-CN"/>
            </a:defPPr>
            <a:lvl1pPr algn="dist">
              <a:defRPr sz="3600">
                <a:solidFill>
                  <a:srgbClr val="F8E095"/>
                </a:solidFill>
                <a:latin typeface="思源宋体" panose="02020700000000000000" pitchFamily="18" charset="-122"/>
                <a:ea typeface="思源宋体" panose="02020700000000000000" pitchFamily="18" charset="-122"/>
              </a:defRPr>
            </a:lvl1pPr>
          </a:lstStyle>
          <a:p>
            <a:pPr marR="0" lvl="0" algn="l" defTabSz="914400" rtl="0" eaLnBrk="1" fontAlgn="auto" latinLnBrk="0" hangingPunct="1">
              <a:lnSpc>
                <a:spcPct val="100000"/>
              </a:lnSpc>
              <a:spcBef>
                <a:spcPts val="0"/>
              </a:spcBef>
              <a:spcAft>
                <a:spcPts val="0"/>
              </a:spcAft>
              <a:buClrTx/>
              <a:buSzTx/>
              <a:defRPr/>
            </a:pPr>
            <a:r>
              <a:rPr lang="zh-CN" altLang="en-US" b="1" dirty="0">
                <a:solidFill>
                  <a:srgbClr val="35464E"/>
                </a:solidFill>
                <a:latin typeface="微软雅黑" panose="020B0503020204020204" charset="-122"/>
                <a:ea typeface="微软雅黑" panose="020B0503020204020204" charset="-122"/>
                <a:cs typeface="Calibri" panose="020F0502020204030204"/>
                <a:sym typeface="+mn-ea"/>
              </a:rPr>
              <a:t>背景</a:t>
            </a:r>
            <a:endParaRPr kumimoji="0" lang="zh-CN" altLang="en-US" b="1" i="0" u="none" strike="noStrike" kern="1200" cap="none" spc="0" normalizeH="0" baseline="0" noProof="0" dirty="0">
              <a:ln>
                <a:noFill/>
              </a:ln>
              <a:solidFill>
                <a:srgbClr val="35464E"/>
              </a:solidFill>
              <a:effectLst/>
              <a:uLnTx/>
              <a:uFillTx/>
              <a:latin typeface="微软雅黑" panose="020B0503020204020204" charset="-122"/>
              <a:ea typeface="微软雅黑" panose="020B0503020204020204" charset="-122"/>
              <a:cs typeface="Calibri" panose="020F0502020204030204"/>
              <a:sym typeface="+mn-ea"/>
            </a:endParaRPr>
          </a:p>
        </p:txBody>
      </p:sp>
      <p:cxnSp>
        <p:nvCxnSpPr>
          <p:cNvPr id="111" name="直接连接符 110"/>
          <p:cNvCxnSpPr/>
          <p:nvPr/>
        </p:nvCxnSpPr>
        <p:spPr>
          <a:xfrm>
            <a:off x="1070610" y="989330"/>
            <a:ext cx="884555" cy="0"/>
          </a:xfrm>
          <a:prstGeom prst="line">
            <a:avLst/>
          </a:prstGeom>
          <a:ln w="3175">
            <a:solidFill>
              <a:srgbClr val="35464E"/>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59142" y="1215986"/>
            <a:ext cx="10673715" cy="5169535"/>
          </a:xfrm>
          <a:prstGeom prst="rect">
            <a:avLst/>
          </a:prstGeom>
          <a:noFill/>
        </p:spPr>
        <p:txBody>
          <a:bodyPr wrap="square" rtlCol="0">
            <a:spAutoFit/>
          </a:bodyPr>
          <a:lstStyle/>
          <a:p>
            <a:pPr>
              <a:lnSpc>
                <a:spcPct val="150000"/>
              </a:lnSpc>
            </a:pPr>
            <a:r>
              <a:rPr lang="zh-CN" altLang="en-US" sz="2800" b="1" dirty="0">
                <a:solidFill>
                  <a:srgbClr val="FF0000"/>
                </a:solidFill>
                <a:latin typeface="等线" panose="02010600030101010101" charset="-122"/>
                <a:ea typeface="等线" panose="02010600030101010101" charset="-122"/>
              </a:rPr>
              <a:t>华中师范大学将“教师教育领先的世界一流大学”作为办学目标。</a:t>
            </a:r>
            <a:endParaRPr lang="en-US" altLang="zh-CN" sz="2800" b="1" dirty="0">
              <a:solidFill>
                <a:prstClr val="black"/>
              </a:solidFill>
              <a:latin typeface="等线" panose="02010600030101010101" charset="-122"/>
              <a:ea typeface="等线" panose="02010600030101010101" charset="-122"/>
            </a:endParaRPr>
          </a:p>
          <a:p>
            <a:pPr>
              <a:lnSpc>
                <a:spcPct val="150000"/>
              </a:lnSpc>
            </a:pPr>
            <a:r>
              <a:rPr lang="zh-CN" altLang="en-US" sz="2400" dirty="0">
                <a:solidFill>
                  <a:prstClr val="black"/>
                </a:solidFill>
                <a:latin typeface="等线" panose="02010600030101010101" charset="-122"/>
                <a:ea typeface="等线" panose="02010600030101010101" charset="-122"/>
              </a:rPr>
              <a:t>      </a:t>
            </a:r>
            <a:r>
              <a:rPr lang="en-US" altLang="zh-CN" sz="2400" dirty="0">
                <a:solidFill>
                  <a:prstClr val="black"/>
                </a:solidFill>
                <a:latin typeface="等线" panose="02010600030101010101" charset="-122"/>
                <a:ea typeface="等线" panose="02010600030101010101" charset="-122"/>
              </a:rPr>
              <a:t> </a:t>
            </a:r>
            <a:r>
              <a:rPr lang="zh-CN" altLang="en-US" sz="2400" dirty="0">
                <a:solidFill>
                  <a:prstClr val="black"/>
                </a:solidFill>
                <a:latin typeface="等线" panose="02010600030101010101" charset="-122"/>
                <a:ea typeface="等线" panose="02010600030101010101" charset="-122"/>
              </a:rPr>
              <a:t>教师教育领先的世界一流大学是指在学校的教育质量和教师教育方面达到国内领先水平，‌同时致力于培养合格教师、‌卓越教师以及未来教师，‌通过高质量的教师教育引领学科建设、‌专业建设和教师队伍建设。‌这样的大学以教师教育为龙头，‌坚持师范为本，‌师德为魂，‌大地为根，‌创新为品，‌努力办有情怀、‌有灵魂、‌有根基、‌有活力的师范大学。‌</a:t>
            </a:r>
          </a:p>
          <a:p>
            <a:pPr>
              <a:lnSpc>
                <a:spcPct val="150000"/>
              </a:lnSpc>
            </a:pPr>
            <a:r>
              <a:rPr lang="en-US" altLang="zh-CN" sz="2400" dirty="0">
                <a:solidFill>
                  <a:prstClr val="black"/>
                </a:solidFill>
                <a:latin typeface="等线" panose="02010600030101010101" charset="-122"/>
                <a:ea typeface="等线" panose="02010600030101010101" charset="-122"/>
              </a:rPr>
              <a:t>       </a:t>
            </a:r>
            <a:r>
              <a:rPr lang="zh-CN" altLang="en-US" sz="2400" dirty="0">
                <a:solidFill>
                  <a:prstClr val="black"/>
                </a:solidFill>
                <a:latin typeface="等线" panose="02010600030101010101" charset="-122"/>
                <a:ea typeface="等线" panose="02010600030101010101" charset="-122"/>
              </a:rPr>
              <a:t>华中师范大学作为其中的代表，‌不仅在加快推进学校“十四五”发展规划和建设教师教育领先的世界一流大学战略目标上发挥了重要作用，‌还‌努力打造“人工智能+教育”领域国际知名、‌国内领先的育人和创新高地。‌</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9525" y="0"/>
            <a:ext cx="12201525" cy="6858000"/>
            <a:chOff x="650272" y="1028700"/>
            <a:chExt cx="10868628" cy="5207000"/>
          </a:xfrm>
        </p:grpSpPr>
        <p:sp>
          <p:nvSpPr>
            <p:cNvPr id="12" name="矩形 11"/>
            <p:cNvSpPr/>
            <p:nvPr/>
          </p:nvSpPr>
          <p:spPr>
            <a:xfrm>
              <a:off x="650272" y="1028700"/>
              <a:ext cx="3193142" cy="5207000"/>
            </a:xfrm>
            <a:prstGeom prst="rect">
              <a:avLst/>
            </a:prstGeom>
            <a:solidFill>
              <a:srgbClr val="005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Light" panose="020B0502040204020203" charset="-122"/>
                <a:cs typeface="+mn-cs"/>
              </a:endParaRPr>
            </a:p>
          </p:txBody>
        </p:sp>
        <p:sp>
          <p:nvSpPr>
            <p:cNvPr id="7" name="文本框 6"/>
            <p:cNvSpPr txBox="1"/>
            <p:nvPr/>
          </p:nvSpPr>
          <p:spPr>
            <a:xfrm>
              <a:off x="1859790" y="3575450"/>
              <a:ext cx="1649811" cy="302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50" normalizeH="0" baseline="0" noProof="0" dirty="0">
                  <a:ln>
                    <a:noFill/>
                  </a:ln>
                  <a:solidFill>
                    <a:srgbClr val="FFFFFF"/>
                  </a:solidFill>
                  <a:effectLst/>
                  <a:uLnTx/>
                  <a:uFillTx/>
                  <a:latin typeface="微软雅黑" panose="020B0503020204020204" charset="-122"/>
                  <a:ea typeface="微软雅黑" panose="020B0503020204020204" charset="-122"/>
                  <a:cs typeface="+mn-cs"/>
                </a:rPr>
                <a:t>CONTENTS</a:t>
              </a:r>
              <a:endParaRPr kumimoji="0" lang="zh-CN" altLang="en-US" sz="2000" b="0" i="0" u="none" strike="noStrike" kern="1200" cap="none" spc="5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8" name="文本框 7"/>
            <p:cNvSpPr txBox="1"/>
            <p:nvPr/>
          </p:nvSpPr>
          <p:spPr>
            <a:xfrm>
              <a:off x="1886483" y="2933241"/>
              <a:ext cx="1596424" cy="536610"/>
            </a:xfrm>
            <a:prstGeom prst="rect">
              <a:avLst/>
            </a:prstGeom>
            <a:noFill/>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50" normalizeH="0" baseline="0" noProof="0" dirty="0">
                  <a:ln>
                    <a:noFill/>
                  </a:ln>
                  <a:solidFill>
                    <a:srgbClr val="FFFFFF"/>
                  </a:solidFill>
                  <a:effectLst/>
                  <a:uLnTx/>
                  <a:uFillTx/>
                  <a:latin typeface="微软雅黑" panose="020B0503020204020204" charset="-122"/>
                  <a:ea typeface="微软雅黑" panose="020B0503020204020204" charset="-122"/>
                  <a:cs typeface="+mn-cs"/>
                </a:rPr>
                <a:t>目 录</a:t>
              </a:r>
            </a:p>
          </p:txBody>
        </p:sp>
        <p:sp>
          <p:nvSpPr>
            <p:cNvPr id="23" name="图文框 22"/>
            <p:cNvSpPr/>
            <p:nvPr/>
          </p:nvSpPr>
          <p:spPr>
            <a:xfrm>
              <a:off x="1371599" y="1282700"/>
              <a:ext cx="10147301" cy="4699000"/>
            </a:xfrm>
            <a:prstGeom prst="frame">
              <a:avLst>
                <a:gd name="adj1" fmla="val 1148"/>
              </a:avLst>
            </a:prstGeom>
            <a:solidFill>
              <a:srgbClr val="006171"/>
            </a:solidFill>
            <a:ln>
              <a:solidFill>
                <a:srgbClr val="006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C0C0C"/>
                </a:solidFill>
                <a:effectLst/>
                <a:uLnTx/>
                <a:uFillTx/>
                <a:latin typeface="Arial" panose="020B0604020202020204"/>
                <a:ea typeface="微软雅黑 Light" panose="020B0502040204020203" charset="-122"/>
                <a:cs typeface="+mn-cs"/>
              </a:endParaRPr>
            </a:p>
          </p:txBody>
        </p:sp>
        <p:sp>
          <p:nvSpPr>
            <p:cNvPr id="26" name="任意多边形: 形状 25"/>
            <p:cNvSpPr/>
            <p:nvPr/>
          </p:nvSpPr>
          <p:spPr>
            <a:xfrm>
              <a:off x="1371600" y="1282700"/>
              <a:ext cx="2481943" cy="4699000"/>
            </a:xfrm>
            <a:custGeom>
              <a:avLst/>
              <a:gdLst>
                <a:gd name="connsiteX0" fmla="*/ 0 w 2481943"/>
                <a:gd name="connsiteY0" fmla="*/ 0 h 4699000"/>
                <a:gd name="connsiteX1" fmla="*/ 2481943 w 2481943"/>
                <a:gd name="connsiteY1" fmla="*/ 0 h 4699000"/>
                <a:gd name="connsiteX2" fmla="*/ 2481943 w 2481943"/>
                <a:gd name="connsiteY2" fmla="*/ 53945 h 4699000"/>
                <a:gd name="connsiteX3" fmla="*/ 53945 w 2481943"/>
                <a:gd name="connsiteY3" fmla="*/ 53945 h 4699000"/>
                <a:gd name="connsiteX4" fmla="*/ 53945 w 2481943"/>
                <a:gd name="connsiteY4" fmla="*/ 4645055 h 4699000"/>
                <a:gd name="connsiteX5" fmla="*/ 2481943 w 2481943"/>
                <a:gd name="connsiteY5" fmla="*/ 4645055 h 4699000"/>
                <a:gd name="connsiteX6" fmla="*/ 2481943 w 2481943"/>
                <a:gd name="connsiteY6" fmla="*/ 4699000 h 4699000"/>
                <a:gd name="connsiteX7" fmla="*/ 0 w 2481943"/>
                <a:gd name="connsiteY7" fmla="*/ 4699000 h 469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1943" h="4699000">
                  <a:moveTo>
                    <a:pt x="0" y="0"/>
                  </a:moveTo>
                  <a:lnTo>
                    <a:pt x="2481943" y="0"/>
                  </a:lnTo>
                  <a:lnTo>
                    <a:pt x="2481943" y="53945"/>
                  </a:lnTo>
                  <a:lnTo>
                    <a:pt x="53945" y="53945"/>
                  </a:lnTo>
                  <a:lnTo>
                    <a:pt x="53945" y="4645055"/>
                  </a:lnTo>
                  <a:lnTo>
                    <a:pt x="2481943" y="4645055"/>
                  </a:lnTo>
                  <a:lnTo>
                    <a:pt x="2481943" y="4699000"/>
                  </a:lnTo>
                  <a:lnTo>
                    <a:pt x="0" y="4699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Light" panose="020B0502040204020203" charset="-122"/>
                <a:cs typeface="+mn-cs"/>
              </a:endParaRPr>
            </a:p>
          </p:txBody>
        </p:sp>
      </p:grpSp>
      <p:grpSp>
        <p:nvGrpSpPr>
          <p:cNvPr id="15" name="组合 14"/>
          <p:cNvGrpSpPr/>
          <p:nvPr>
            <p:custDataLst>
              <p:tags r:id="rId1"/>
            </p:custDataLst>
          </p:nvPr>
        </p:nvGrpSpPr>
        <p:grpSpPr>
          <a:xfrm>
            <a:off x="4537710" y="1440815"/>
            <a:ext cx="5702935" cy="661670"/>
            <a:chOff x="8078" y="2478"/>
            <a:chExt cx="8981" cy="1042"/>
          </a:xfrm>
        </p:grpSpPr>
        <p:sp>
          <p:nvSpPr>
            <p:cNvPr id="19" name="椭圆 18"/>
            <p:cNvSpPr/>
            <p:nvPr>
              <p:custDataLst>
                <p:tags r:id="rId10"/>
              </p:custDataLst>
            </p:nvPr>
          </p:nvSpPr>
          <p:spPr>
            <a:xfrm>
              <a:off x="8078" y="2478"/>
              <a:ext cx="935" cy="938"/>
            </a:xfrm>
            <a:prstGeom prst="ellipse">
              <a:avLst/>
            </a:prstGeom>
            <a:gradFill>
              <a:gsLst>
                <a:gs pos="0">
                  <a:srgbClr val="006171">
                    <a:alpha val="94000"/>
                  </a:srgbClr>
                </a:gs>
                <a:gs pos="83000">
                  <a:srgbClr val="006171">
                    <a:alpha val="0"/>
                  </a:srgbClr>
                </a:gs>
              </a:gsLst>
              <a:lin ang="2700000" scaled="0"/>
            </a:gradFill>
            <a:ln w="12700" cap="flat" cmpd="sng" algn="ctr">
              <a:no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566D"/>
                </a:solidFill>
                <a:effectLst/>
                <a:uLnTx/>
                <a:uFillTx/>
                <a:latin typeface="Arial" panose="020B0604020202020204"/>
                <a:ea typeface="微软雅黑" panose="020B0503020204020204" charset="-122"/>
                <a:cs typeface="+mn-cs"/>
              </a:endParaRPr>
            </a:p>
          </p:txBody>
        </p:sp>
        <p:sp>
          <p:nvSpPr>
            <p:cNvPr id="20" name="文本框 19"/>
            <p:cNvSpPr txBox="1"/>
            <p:nvPr>
              <p:custDataLst>
                <p:tags r:id="rId11"/>
              </p:custDataLst>
            </p:nvPr>
          </p:nvSpPr>
          <p:spPr>
            <a:xfrm>
              <a:off x="8167" y="2602"/>
              <a:ext cx="1298" cy="9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566D"/>
                  </a:solidFill>
                  <a:effectLst/>
                  <a:uLnTx/>
                  <a:uFillTx/>
                  <a:latin typeface="微软雅黑" panose="020B0503020204020204" charset="-122"/>
                  <a:ea typeface="微软雅黑" panose="020B0503020204020204" charset="-122"/>
                  <a:cs typeface="+mn-cs"/>
                </a:rPr>
                <a:t>01</a:t>
              </a:r>
            </a:p>
          </p:txBody>
        </p:sp>
        <p:sp>
          <p:nvSpPr>
            <p:cNvPr id="2" name="文本框 1"/>
            <p:cNvSpPr txBox="1"/>
            <p:nvPr>
              <p:custDataLst>
                <p:tags r:id="rId12"/>
              </p:custDataLst>
            </p:nvPr>
          </p:nvSpPr>
          <p:spPr>
            <a:xfrm>
              <a:off x="9533" y="2554"/>
              <a:ext cx="7526" cy="919"/>
            </a:xfrm>
            <a:prstGeom prst="rect">
              <a:avLst/>
            </a:prstGeom>
            <a:noFill/>
          </p:spPr>
          <p:txBody>
            <a:bodyPr wrap="square" rtlCol="0">
              <a:spAutoFit/>
            </a:bodyPr>
            <a:lstStyle/>
            <a:p>
              <a:r>
                <a:rPr lang="zh-CN" altLang="en-US" sz="3200" b="1" dirty="0">
                  <a:solidFill>
                    <a:srgbClr val="00566D"/>
                  </a:solidFill>
                  <a:latin typeface="微软雅黑" panose="020B0503020204020204" charset="-122"/>
                  <a:ea typeface="微软雅黑" panose="020B0503020204020204" charset="-122"/>
                </a:rPr>
                <a:t>职前教师关键能力的内涵</a:t>
              </a:r>
            </a:p>
          </p:txBody>
        </p:sp>
      </p:grpSp>
      <p:grpSp>
        <p:nvGrpSpPr>
          <p:cNvPr id="16" name="组合 15"/>
          <p:cNvGrpSpPr/>
          <p:nvPr>
            <p:custDataLst>
              <p:tags r:id="rId2"/>
            </p:custDataLst>
          </p:nvPr>
        </p:nvGrpSpPr>
        <p:grpSpPr>
          <a:xfrm>
            <a:off x="4537710" y="2769235"/>
            <a:ext cx="6957060" cy="662305"/>
            <a:chOff x="8078" y="2478"/>
            <a:chExt cx="10956" cy="1043"/>
          </a:xfrm>
        </p:grpSpPr>
        <p:sp>
          <p:nvSpPr>
            <p:cNvPr id="17" name="椭圆 16"/>
            <p:cNvSpPr/>
            <p:nvPr>
              <p:custDataLst>
                <p:tags r:id="rId7"/>
              </p:custDataLst>
            </p:nvPr>
          </p:nvSpPr>
          <p:spPr>
            <a:xfrm>
              <a:off x="8078" y="2478"/>
              <a:ext cx="935" cy="938"/>
            </a:xfrm>
            <a:prstGeom prst="ellipse">
              <a:avLst/>
            </a:prstGeom>
            <a:gradFill>
              <a:gsLst>
                <a:gs pos="0">
                  <a:srgbClr val="006171">
                    <a:alpha val="94000"/>
                  </a:srgbClr>
                </a:gs>
                <a:gs pos="83000">
                  <a:srgbClr val="006171">
                    <a:alpha val="0"/>
                  </a:srgbClr>
                </a:gs>
              </a:gsLst>
              <a:lin ang="2700000" scaled="0"/>
            </a:gradFill>
            <a:ln w="12700" cap="flat" cmpd="sng" algn="ctr">
              <a:no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566D"/>
                </a:solidFill>
                <a:effectLst/>
                <a:uLnTx/>
                <a:uFillTx/>
                <a:latin typeface="Arial" panose="020B0604020202020204"/>
                <a:ea typeface="微软雅黑" panose="020B0503020204020204" charset="-122"/>
                <a:cs typeface="+mn-cs"/>
              </a:endParaRPr>
            </a:p>
          </p:txBody>
        </p:sp>
        <p:sp>
          <p:nvSpPr>
            <p:cNvPr id="18" name="文本框 17"/>
            <p:cNvSpPr txBox="1"/>
            <p:nvPr>
              <p:custDataLst>
                <p:tags r:id="rId8"/>
              </p:custDataLst>
            </p:nvPr>
          </p:nvSpPr>
          <p:spPr>
            <a:xfrm>
              <a:off x="8167" y="2602"/>
              <a:ext cx="1298" cy="9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566D"/>
                  </a:solidFill>
                  <a:effectLst/>
                  <a:uLnTx/>
                  <a:uFillTx/>
                  <a:latin typeface="微软雅黑" panose="020B0503020204020204" charset="-122"/>
                  <a:ea typeface="微软雅黑" panose="020B0503020204020204" charset="-122"/>
                  <a:cs typeface="+mn-cs"/>
                </a:rPr>
                <a:t>02</a:t>
              </a:r>
            </a:p>
          </p:txBody>
        </p:sp>
        <p:sp>
          <p:nvSpPr>
            <p:cNvPr id="32" name="文本框 31"/>
            <p:cNvSpPr txBox="1"/>
            <p:nvPr>
              <p:custDataLst>
                <p:tags r:id="rId9"/>
              </p:custDataLst>
            </p:nvPr>
          </p:nvSpPr>
          <p:spPr>
            <a:xfrm>
              <a:off x="9533" y="2554"/>
              <a:ext cx="9501" cy="919"/>
            </a:xfrm>
            <a:prstGeom prst="rect">
              <a:avLst/>
            </a:prstGeom>
            <a:noFill/>
          </p:spPr>
          <p:txBody>
            <a:bodyPr wrap="square" rtlCol="0">
              <a:spAutoFit/>
            </a:bodyPr>
            <a:lstStyle/>
            <a:p>
              <a:r>
                <a:rPr lang="zh-CN" altLang="en-US" sz="3200" b="1" dirty="0">
                  <a:solidFill>
                    <a:srgbClr val="00566D"/>
                  </a:solidFill>
                  <a:latin typeface="微软雅黑" panose="020B0503020204020204" charset="-122"/>
                  <a:ea typeface="微软雅黑" panose="020B0503020204020204" charset="-122"/>
                </a:rPr>
                <a:t>职前教师关键能力的现状</a:t>
              </a:r>
            </a:p>
          </p:txBody>
        </p:sp>
      </p:grpSp>
      <p:grpSp>
        <p:nvGrpSpPr>
          <p:cNvPr id="33" name="组合 32"/>
          <p:cNvGrpSpPr/>
          <p:nvPr>
            <p:custDataLst>
              <p:tags r:id="rId3"/>
            </p:custDataLst>
          </p:nvPr>
        </p:nvGrpSpPr>
        <p:grpSpPr>
          <a:xfrm>
            <a:off x="4537710" y="4145915"/>
            <a:ext cx="6443980" cy="662305"/>
            <a:chOff x="8078" y="2478"/>
            <a:chExt cx="10148" cy="1043"/>
          </a:xfrm>
        </p:grpSpPr>
        <p:sp>
          <p:nvSpPr>
            <p:cNvPr id="35" name="椭圆 34"/>
            <p:cNvSpPr/>
            <p:nvPr>
              <p:custDataLst>
                <p:tags r:id="rId4"/>
              </p:custDataLst>
            </p:nvPr>
          </p:nvSpPr>
          <p:spPr>
            <a:xfrm>
              <a:off x="8078" y="2478"/>
              <a:ext cx="935" cy="938"/>
            </a:xfrm>
            <a:prstGeom prst="ellipse">
              <a:avLst/>
            </a:prstGeom>
            <a:gradFill>
              <a:gsLst>
                <a:gs pos="0">
                  <a:srgbClr val="006171">
                    <a:alpha val="94000"/>
                  </a:srgbClr>
                </a:gs>
                <a:gs pos="83000">
                  <a:srgbClr val="006171">
                    <a:alpha val="0"/>
                  </a:srgbClr>
                </a:gs>
              </a:gsLst>
              <a:lin ang="2700000" scaled="0"/>
            </a:gradFill>
            <a:ln w="12700" cap="flat" cmpd="sng" algn="ctr">
              <a:no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566D"/>
                </a:solidFill>
                <a:effectLst/>
                <a:uLnTx/>
                <a:uFillTx/>
                <a:latin typeface="Arial" panose="020B0604020202020204"/>
                <a:ea typeface="微软雅黑" panose="020B0503020204020204" charset="-122"/>
                <a:cs typeface="+mn-cs"/>
              </a:endParaRPr>
            </a:p>
          </p:txBody>
        </p:sp>
        <p:sp>
          <p:nvSpPr>
            <p:cNvPr id="36" name="文本框 35"/>
            <p:cNvSpPr txBox="1"/>
            <p:nvPr>
              <p:custDataLst>
                <p:tags r:id="rId5"/>
              </p:custDataLst>
            </p:nvPr>
          </p:nvSpPr>
          <p:spPr>
            <a:xfrm>
              <a:off x="8167" y="2602"/>
              <a:ext cx="1298" cy="9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566D"/>
                  </a:solidFill>
                  <a:effectLst/>
                  <a:uLnTx/>
                  <a:uFillTx/>
                  <a:latin typeface="微软雅黑" panose="020B0503020204020204" charset="-122"/>
                  <a:ea typeface="微软雅黑" panose="020B0503020204020204" charset="-122"/>
                  <a:cs typeface="+mn-cs"/>
                </a:rPr>
                <a:t>03</a:t>
              </a:r>
            </a:p>
          </p:txBody>
        </p:sp>
        <p:sp>
          <p:nvSpPr>
            <p:cNvPr id="37" name="文本框 36"/>
            <p:cNvSpPr txBox="1"/>
            <p:nvPr>
              <p:custDataLst>
                <p:tags r:id="rId6"/>
              </p:custDataLst>
            </p:nvPr>
          </p:nvSpPr>
          <p:spPr>
            <a:xfrm>
              <a:off x="9533" y="2554"/>
              <a:ext cx="8693" cy="919"/>
            </a:xfrm>
            <a:prstGeom prst="rect">
              <a:avLst/>
            </a:prstGeom>
            <a:noFill/>
          </p:spPr>
          <p:txBody>
            <a:bodyPr wrap="square" rtlCol="0">
              <a:spAutoFit/>
            </a:bodyPr>
            <a:lstStyle/>
            <a:p>
              <a:r>
                <a:rPr lang="zh-CN" altLang="en-US" sz="3200" b="1" dirty="0">
                  <a:solidFill>
                    <a:srgbClr val="00566D"/>
                  </a:solidFill>
                  <a:latin typeface="微软雅黑" panose="020B0503020204020204" charset="-122"/>
                  <a:ea typeface="微软雅黑" panose="020B0503020204020204" charset="-122"/>
                </a:rPr>
                <a:t>职前教师关键能力的发展策略</a:t>
              </a:r>
            </a:p>
          </p:txBody>
        </p:sp>
      </p:gr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TQ4ODQwNThiYTg4YTBlNDhkZDRmNGNiNWM5NWE1YzA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TABLE_ENDDRAG_ORIGIN_RECT" val="793*386"/>
  <p:tag name="TABLE_ENDDRAG_RECT" val="109*103*793*386"/>
</p:tagLst>
</file>

<file path=ppt/tags/tag65.xml><?xml version="1.0" encoding="utf-8"?>
<p:tagLst xmlns:a="http://schemas.openxmlformats.org/drawingml/2006/main" xmlns:r="http://schemas.openxmlformats.org/officeDocument/2006/relationships" xmlns:p="http://schemas.openxmlformats.org/presentationml/2006/main">
  <p:tag name="TABLE_ENDDRAG_ORIGIN_RECT" val="870*554"/>
  <p:tag name="TABLE_ENDDRAG_RECT" val="42*24*870*554"/>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2944_1*i*5"/>
  <p:tag name="KSO_WM_TEMPLATE_CATEGORY" val="diagram"/>
  <p:tag name="KSO_WM_TEMPLATE_INDEX" val="20202944"/>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2944_1*i*6"/>
  <p:tag name="KSO_WM_TEMPLATE_CATEGORY" val="diagram"/>
  <p:tag name="KSO_WM_TEMPLATE_INDEX" val="20202944"/>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265.15,&quot;left&quot;:357.3,&quot;top&quot;:113.45,&quot;width&quot;:547.8}"/>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265.15,&quot;left&quot;:357.3,&quot;top&quot;:113.45,&quot;width&quot;:547.8}"/>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265.15,&quot;left&quot;:357.3,&quot;top&quot;:113.45,&quot;width&quot;:547.8}"/>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265.15,&quot;left&quot;:357.3,&quot;top&quot;:113.45,&quot;width&quot;:547.8}"/>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265.15,&quot;left&quot;:357.3,&quot;top&quot;:113.45,&quot;width&quot;:547.8}"/>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265.15,&quot;left&quot;:357.3,&quot;top&quot;:113.45,&quot;width&quot;:547.8}"/>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265.15,&quot;left&quot;:357.3,&quot;top&quot;:113.45,&quot;width&quot;:547.8}"/>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265.15,&quot;left&quot;:357.3,&quot;top&quot;:113.45,&quot;width&quot;:547.8}"/>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265.15,&quot;left&quot;:357.3,&quot;top&quot;:113.45,&quot;width&quot;:547.8}"/>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265.15,&quot;left&quot;:357.3,&quot;top&quot;:113.45,&quot;width&quot;:547.8}"/>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265.15,&quot;left&quot;:357.3,&quot;top&quot;:113.45,&quot;width&quot;:547.8}"/>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265.15,&quot;left&quot;:357.3,&quot;top&quot;:113.45,&quot;width&quot;:547.8}"/>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102.18818897637793,&quot;left&quot;:201.9011023622047,&quot;top&quot;:240.3855905511811,&quot;width&quot;:577.54968503937}"/>
</p:tagLst>
</file>

<file path=ppt/tags/tag81.xml><?xml version="1.0" encoding="utf-8"?>
<p:tagLst xmlns:a="http://schemas.openxmlformats.org/drawingml/2006/main" xmlns:r="http://schemas.openxmlformats.org/officeDocument/2006/relationships" xmlns:p="http://schemas.openxmlformats.org/presentationml/2006/main">
  <p:tag name="TABLE_ENDDRAG_ORIGIN_RECT" val="881*455"/>
  <p:tag name="TABLE_ENDDRAG_RECT" val="44*72*881*455"/>
</p:tagLst>
</file>

<file path=ppt/tags/tag82.xml><?xml version="1.0" encoding="utf-8"?>
<p:tagLst xmlns:a="http://schemas.openxmlformats.org/drawingml/2006/main" xmlns:r="http://schemas.openxmlformats.org/officeDocument/2006/relationships" xmlns:p="http://schemas.openxmlformats.org/presentationml/2006/main">
  <p:tag name="TABLE_ENDDRAG_ORIGIN_RECT" val="207*384"/>
  <p:tag name="TABLE_ENDDRAG_RECT" val="0*101*207*384"/>
</p:tagLst>
</file>

<file path=ppt/tags/tag83.xml><?xml version="1.0" encoding="utf-8"?>
<p:tagLst xmlns:a="http://schemas.openxmlformats.org/drawingml/2006/main" xmlns:r="http://schemas.openxmlformats.org/officeDocument/2006/relationships" xmlns:p="http://schemas.openxmlformats.org/presentationml/2006/main">
  <p:tag name="TABLE_ENDDRAG_ORIGIN_RECT" val="207*384"/>
  <p:tag name="TABLE_ENDDRAG_RECT" val="0*101*207*384"/>
</p:tagLst>
</file>

<file path=ppt/tags/tag84.xml><?xml version="1.0" encoding="utf-8"?>
<p:tagLst xmlns:a="http://schemas.openxmlformats.org/drawingml/2006/main" xmlns:r="http://schemas.openxmlformats.org/officeDocument/2006/relationships" xmlns:p="http://schemas.openxmlformats.org/presentationml/2006/main">
  <p:tag name="TABLE_ENDDRAG_ORIGIN_RECT" val="207*384"/>
  <p:tag name="TABLE_ENDDRAG_RECT" val="0*101*207*384"/>
</p:tagLst>
</file>

<file path=ppt/tags/tag85.xml><?xml version="1.0" encoding="utf-8"?>
<p:tagLst xmlns:a="http://schemas.openxmlformats.org/drawingml/2006/main" xmlns:r="http://schemas.openxmlformats.org/officeDocument/2006/relationships" xmlns:p="http://schemas.openxmlformats.org/presentationml/2006/main">
  <p:tag name="TABLE_ENDDRAG_ORIGIN_RECT" val="207*384"/>
  <p:tag name="TABLE_ENDDRAG_RECT" val="0*101*207*384"/>
</p:tagLst>
</file>

<file path=ppt/tags/tag86.xml><?xml version="1.0" encoding="utf-8"?>
<p:tagLst xmlns:a="http://schemas.openxmlformats.org/drawingml/2006/main" xmlns:r="http://schemas.openxmlformats.org/officeDocument/2006/relationships" xmlns:p="http://schemas.openxmlformats.org/presentationml/2006/main">
  <p:tag name="TABLE_ENDDRAG_ORIGIN_RECT" val="207*384"/>
  <p:tag name="TABLE_ENDDRAG_RECT" val="0*101*207*384"/>
</p:tagLst>
</file>

<file path=ppt/tags/tag87.xml><?xml version="1.0" encoding="utf-8"?>
<p:tagLst xmlns:a="http://schemas.openxmlformats.org/drawingml/2006/main" xmlns:r="http://schemas.openxmlformats.org/officeDocument/2006/relationships" xmlns:p="http://schemas.openxmlformats.org/presentationml/2006/main">
  <p:tag name="TABLE_ENDDRAG_ORIGIN_RECT" val="207*384"/>
  <p:tag name="TABLE_ENDDRAG_RECT" val="0*101*207*384"/>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102.18818897637793,&quot;left&quot;:201.9011023622047,&quot;top&quot;:240.3855905511811,&quot;width&quot;:577.54968503937}"/>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2944_1*i*5"/>
  <p:tag name="KSO_WM_TEMPLATE_CATEGORY" val="diagram"/>
  <p:tag name="KSO_WM_TEMPLATE_INDEX" val="20202944"/>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2944_1*i*6"/>
  <p:tag name="KSO_WM_TEMPLATE_CATEGORY" val="diagram"/>
  <p:tag name="KSO_WM_TEMPLATE_INDEX" val="20202944"/>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2944_1*i*5"/>
  <p:tag name="KSO_WM_TEMPLATE_CATEGORY" val="diagram"/>
  <p:tag name="KSO_WM_TEMPLATE_INDEX" val="20202944"/>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2944_1*i*6"/>
  <p:tag name="KSO_WM_TEMPLATE_CATEGORY" val="diagram"/>
  <p:tag name="KSO_WM_TEMPLATE_INDEX" val="20202944"/>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2944_1*i*5"/>
  <p:tag name="KSO_WM_TEMPLATE_CATEGORY" val="diagram"/>
  <p:tag name="KSO_WM_TEMPLATE_INDEX" val="20202944"/>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2944_1*i*6"/>
  <p:tag name="KSO_WM_TEMPLATE_CATEGORY" val="diagram"/>
  <p:tag name="KSO_WM_TEMPLATE_INDEX" val="20202944"/>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102.18818897637793,&quot;left&quot;:201.9011023622047,&quot;top&quot;:240.3855905511811,&quot;width&quot;:577.54968503937}"/>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2969</Words>
  <Application>Microsoft Office PowerPoint</Application>
  <PresentationFormat>宽屏</PresentationFormat>
  <Paragraphs>301</Paragraphs>
  <Slides>35</Slides>
  <Notes>22</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35</vt:i4>
      </vt:variant>
    </vt:vector>
  </HeadingPairs>
  <TitlesOfParts>
    <vt:vector size="48" baseType="lpstr">
      <vt:lpstr>等线</vt:lpstr>
      <vt:lpstr>仿宋_GB2312</vt:lpstr>
      <vt:lpstr>黑体</vt:lpstr>
      <vt:lpstr>宋体</vt:lpstr>
      <vt:lpstr>微软雅黑</vt:lpstr>
      <vt:lpstr>微软雅黑 Light</vt:lpstr>
      <vt:lpstr>Arial</vt:lpstr>
      <vt:lpstr>Calibri</vt:lpstr>
      <vt:lpstr>Calibri Light</vt:lpstr>
      <vt:lpstr>Times New Roman</vt:lpstr>
      <vt:lpstr>Wingdings</vt:lpstr>
      <vt:lpstr>WPS</vt:lpstr>
      <vt:lpstr>Office 主题</vt:lpstr>
      <vt:lpstr>职前教师关键能力内涵、现状及发展策略</vt:lpstr>
      <vt:lpstr>PowerPoint 演示文稿</vt:lpstr>
      <vt:lpstr>中学教师专业标准（试行）</vt:lpstr>
      <vt:lpstr>二、基本内容</vt:lpstr>
      <vt:lpstr>2018年  中共中央国务院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从水平1至水平4，分别对应关键能力的形成期、发展期、成熟期和专业全能期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Windows User</cp:lastModifiedBy>
  <cp:revision>175</cp:revision>
  <dcterms:created xsi:type="dcterms:W3CDTF">2019-06-19T02:08:00Z</dcterms:created>
  <dcterms:modified xsi:type="dcterms:W3CDTF">2024-07-14T16:09:33Z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2052-12.1.0.16417</vt:lpwstr>
  </property>
  <property fmtid="{D5CDD505-2E9C-101B-9397-08002B2CF9AE}" pid="3" name="ICV">
    <vt:lpwstr>91F2DDDB30E64DD489FD9853F2FD0141_13</vt:lpwstr>
  </property>
</Properties>
</file>